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vnd.openxmlformats-officedocument.oleObject" Extension="bin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6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67" roundtripDataSignature="AMtx7mhfk3NBQNG7msKTgtbZVLAvPiMX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83B8B9B-351F-436A-9D67-8E53474A829C}">
  <a:tblStyle styleId="{083B8B9B-351F-436A-9D67-8E53474A829C}" styleName="Table_0">
    <a:wholeTbl>
      <a:tcTxStyle b="off" i="off">
        <a:font>
          <a:latin typeface="Neue Haas Grotesk Text Pro"/>
          <a:ea typeface="Neue Haas Grotesk Text Pro"/>
          <a:cs typeface="Neue Haas Grotesk Text Pro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FEF"/>
          </a:solidFill>
        </a:fill>
      </a:tcStyle>
    </a:wholeTbl>
    <a:band1H>
      <a:tcTxStyle/>
      <a:tcStyle>
        <a:fill>
          <a:solidFill>
            <a:srgbClr val="CADEDD"/>
          </a:solidFill>
        </a:fill>
      </a:tcStyle>
    </a:band1H>
    <a:band2H>
      <a:tcTxStyle/>
    </a:band2H>
    <a:band1V>
      <a:tcTxStyle/>
      <a:tcStyle>
        <a:fill>
          <a:solidFill>
            <a:srgbClr val="CADEDD"/>
          </a:solidFill>
        </a:fill>
      </a:tcStyle>
    </a:band1V>
    <a:band2V>
      <a:tcTxStyle/>
    </a:band2V>
    <a:lastCol>
      <a:tcTxStyle b="on" i="off">
        <a:font>
          <a:latin typeface="Neue Haas Grotesk Text Pro"/>
          <a:ea typeface="Neue Haas Grotesk Text Pro"/>
          <a:cs typeface="Neue Haas Grotesk Text Pro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Neue Haas Grotesk Text Pro"/>
          <a:ea typeface="Neue Haas Grotesk Text Pro"/>
          <a:cs typeface="Neue Haas Grotesk Text Pro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Neue Haas Grotesk Text Pro"/>
          <a:ea typeface="Neue Haas Grotesk Text Pro"/>
          <a:cs typeface="Neue Haas Grotesk Text Pro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Neue Haas Grotesk Text Pro"/>
          <a:ea typeface="Neue Haas Grotesk Text Pro"/>
          <a:cs typeface="Neue Haas Grotesk Text Pro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20" Type="http://schemas.openxmlformats.org/officeDocument/2006/relationships/slide" Target="slides/slide13.xml"/><Relationship Id="rId64" Type="http://schemas.openxmlformats.org/officeDocument/2006/relationships/slide" Target="slides/slide57.xml"/><Relationship Id="rId63" Type="http://schemas.openxmlformats.org/officeDocument/2006/relationships/slide" Target="slides/slide56.xml"/><Relationship Id="rId22" Type="http://schemas.openxmlformats.org/officeDocument/2006/relationships/slide" Target="slides/slide15.xml"/><Relationship Id="rId66" Type="http://schemas.openxmlformats.org/officeDocument/2006/relationships/slide" Target="slides/slide59.xml"/><Relationship Id="rId21" Type="http://schemas.openxmlformats.org/officeDocument/2006/relationships/slide" Target="slides/slide14.xml"/><Relationship Id="rId65" Type="http://schemas.openxmlformats.org/officeDocument/2006/relationships/slide" Target="slides/slide5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67" Type="http://customschemas.google.com/relationships/presentationmetadata" Target="metadata"/><Relationship Id="rId60" Type="http://schemas.openxmlformats.org/officeDocument/2006/relationships/slide" Target="slides/slide53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slide" Target="slides/slide50.xml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slide" Target="slides/slide52.xml"/><Relationship Id="rId14" Type="http://schemas.openxmlformats.org/officeDocument/2006/relationships/slide" Target="slides/slide7.xml"/><Relationship Id="rId58" Type="http://schemas.openxmlformats.org/officeDocument/2006/relationships/slide" Target="slides/slide5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nl-NL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Rik</a:t>
            </a:r>
            <a:endParaRPr/>
          </a:p>
        </p:txBody>
      </p:sp>
      <p:sp>
        <p:nvSpPr>
          <p:cNvPr id="104" name="Google Shape;10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/>
              <a:t>Broncredibiliteit is een perifere cue</a:t>
            </a:r>
            <a:r>
              <a:rPr lang="nl-NL"/>
              <a:t> in het ELM.</a:t>
            </a:r>
            <a:br>
              <a:rPr lang="nl-NL"/>
            </a:br>
            <a:r>
              <a:rPr lang="nl-NL"/>
              <a:t>Met andere woorden: als mensen </a:t>
            </a:r>
            <a:r>
              <a:rPr b="1" lang="nl-NL"/>
              <a:t>niet de motivatie of kennis</a:t>
            </a:r>
            <a:r>
              <a:rPr lang="nl-NL"/>
              <a:t> hebben om diep na te denken over een boodschap, dan kijken ze naar </a:t>
            </a:r>
            <a:r>
              <a:rPr b="1" lang="nl-NL"/>
              <a:t>“wie het zegt”</a:t>
            </a:r>
            <a:r>
              <a:rPr lang="nl-NL"/>
              <a:t> in plaats van </a:t>
            </a:r>
            <a:r>
              <a:rPr b="1" lang="nl-NL"/>
              <a:t>“wat er gezegd wordt.”</a:t>
            </a:r>
            <a:endParaRPr/>
          </a:p>
        </p:txBody>
      </p:sp>
      <p:sp>
        <p:nvSpPr>
          <p:cNvPr id="194" name="Google Shape;194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/>
              <a:t>Broncredibiliteit is een perifere cue</a:t>
            </a:r>
            <a:r>
              <a:rPr lang="nl-NL"/>
              <a:t> in het ELM.</a:t>
            </a:r>
            <a:br>
              <a:rPr lang="nl-NL"/>
            </a:br>
            <a:r>
              <a:rPr lang="nl-NL"/>
              <a:t>Met andere woorden: als mensen </a:t>
            </a:r>
            <a:r>
              <a:rPr b="1" lang="nl-NL"/>
              <a:t>niet de motivatie of kennis</a:t>
            </a:r>
            <a:r>
              <a:rPr lang="nl-NL"/>
              <a:t> hebben om diep na te denken over een boodschap, dan kijken ze naar </a:t>
            </a:r>
            <a:r>
              <a:rPr b="1" lang="nl-NL"/>
              <a:t>“wie het zegt”</a:t>
            </a:r>
            <a:r>
              <a:rPr lang="nl-NL"/>
              <a:t> in plaats van </a:t>
            </a:r>
            <a:r>
              <a:rPr b="1" lang="nl-NL"/>
              <a:t>“wat er gezegd wordt.”</a:t>
            </a:r>
            <a:endParaRPr/>
          </a:p>
        </p:txBody>
      </p:sp>
      <p:sp>
        <p:nvSpPr>
          <p:cNvPr id="202" name="Google Shape;202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/>
              <a:t>Broncredibiliteit is een perifere cue</a:t>
            </a:r>
            <a:r>
              <a:rPr lang="nl-NL"/>
              <a:t> in het ELM.</a:t>
            </a:r>
            <a:br>
              <a:rPr lang="nl-NL"/>
            </a:br>
            <a:r>
              <a:rPr lang="nl-NL"/>
              <a:t>Met andere woorden: als mensen </a:t>
            </a:r>
            <a:r>
              <a:rPr b="1" lang="nl-NL"/>
              <a:t>niet de motivatie of kennis</a:t>
            </a:r>
            <a:r>
              <a:rPr lang="nl-NL"/>
              <a:t> hebben om diep na te denken over een boodschap, dan kijken ze naar </a:t>
            </a:r>
            <a:r>
              <a:rPr b="1" lang="nl-NL"/>
              <a:t>“wie het zegt”</a:t>
            </a:r>
            <a:r>
              <a:rPr lang="nl-NL"/>
              <a:t> in plaats van </a:t>
            </a:r>
            <a:r>
              <a:rPr b="1" lang="nl-NL"/>
              <a:t>“wat er gezegd wordt.”</a:t>
            </a:r>
            <a:endParaRPr/>
          </a:p>
        </p:txBody>
      </p:sp>
      <p:sp>
        <p:nvSpPr>
          <p:cNvPr id="212" name="Google Shape;212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/>
              <a:t>Broncredibiliteit is een perifere cue</a:t>
            </a:r>
            <a:r>
              <a:rPr lang="nl-NL"/>
              <a:t> in het ELM.</a:t>
            </a:r>
            <a:br>
              <a:rPr lang="nl-NL"/>
            </a:br>
            <a:r>
              <a:rPr lang="nl-NL"/>
              <a:t>Met andere woorden: als mensen </a:t>
            </a:r>
            <a:r>
              <a:rPr b="1" lang="nl-NL"/>
              <a:t>niet de motivatie of kennis</a:t>
            </a:r>
            <a:r>
              <a:rPr lang="nl-NL"/>
              <a:t> hebben om diep na te denken over een boodschap, dan kijken ze naar </a:t>
            </a:r>
            <a:r>
              <a:rPr b="1" lang="nl-NL"/>
              <a:t>“wie het zegt”</a:t>
            </a:r>
            <a:r>
              <a:rPr lang="nl-NL"/>
              <a:t> in plaats van </a:t>
            </a:r>
            <a:r>
              <a:rPr b="1" lang="nl-NL"/>
              <a:t>“wat er gezegd wordt.”</a:t>
            </a:r>
            <a:endParaRPr/>
          </a:p>
        </p:txBody>
      </p:sp>
      <p:sp>
        <p:nvSpPr>
          <p:cNvPr id="218" name="Google Shape;218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/>
              <a:t>Broncredibiliteit is een perifere cue</a:t>
            </a:r>
            <a:r>
              <a:rPr lang="nl-NL"/>
              <a:t> in het ELM.</a:t>
            </a:r>
            <a:br>
              <a:rPr lang="nl-NL"/>
            </a:br>
            <a:r>
              <a:rPr lang="nl-NL"/>
              <a:t>Met andere woorden: als mensen </a:t>
            </a:r>
            <a:r>
              <a:rPr b="1" lang="nl-NL"/>
              <a:t>niet de motivatie of kennis</a:t>
            </a:r>
            <a:r>
              <a:rPr lang="nl-NL"/>
              <a:t> hebben om diep na te denken over een boodschap, dan kijken ze naar </a:t>
            </a:r>
            <a:r>
              <a:rPr b="1" lang="nl-NL"/>
              <a:t>“wie het zegt”</a:t>
            </a:r>
            <a:r>
              <a:rPr lang="nl-NL"/>
              <a:t> in plaats van </a:t>
            </a:r>
            <a:r>
              <a:rPr b="1" lang="nl-NL"/>
              <a:t>“wat er gezegd wordt.”</a:t>
            </a:r>
            <a:endParaRPr/>
          </a:p>
        </p:txBody>
      </p:sp>
      <p:sp>
        <p:nvSpPr>
          <p:cNvPr id="226" name="Google Shape;226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Kees-Jan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Kees-Jan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Marco</a:t>
            </a:r>
            <a:endParaRPr/>
          </a:p>
        </p:txBody>
      </p:sp>
      <p:sp>
        <p:nvSpPr>
          <p:cNvPr id="251" name="Google Shape;251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Marco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Marco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Rik</a:t>
            </a:r>
            <a:endParaRPr/>
          </a:p>
        </p:txBody>
      </p:sp>
      <p:sp>
        <p:nvSpPr>
          <p:cNvPr id="113" name="Google Shape;11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Marco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Marco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" name="Google Shape;303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Marco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6" name="Google Shape;31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Marco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Kees-Jan</a:t>
            </a:r>
            <a:endParaRPr/>
          </a:p>
        </p:txBody>
      </p:sp>
      <p:sp>
        <p:nvSpPr>
          <p:cNvPr id="326" name="Google Shape;326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Kees-Jan</a:t>
            </a:r>
            <a:endParaRPr/>
          </a:p>
        </p:txBody>
      </p:sp>
      <p:sp>
        <p:nvSpPr>
          <p:cNvPr id="334" name="Google Shape;334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Allen</a:t>
            </a:r>
            <a:endParaRPr/>
          </a:p>
        </p:txBody>
      </p:sp>
      <p:sp>
        <p:nvSpPr>
          <p:cNvPr id="340" name="Google Shape;340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" name="Google Shape;345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Rik</a:t>
            </a:r>
            <a:endParaRPr/>
          </a:p>
        </p:txBody>
      </p:sp>
      <p:sp>
        <p:nvSpPr>
          <p:cNvPr id="346" name="Google Shape;346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" name="Google Shape;356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Rik</a:t>
            </a:r>
            <a:endParaRPr/>
          </a:p>
        </p:txBody>
      </p:sp>
      <p:sp>
        <p:nvSpPr>
          <p:cNvPr id="357" name="Google Shape;357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7" name="Google Shape;367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Rik</a:t>
            </a:r>
            <a:endParaRPr/>
          </a:p>
        </p:txBody>
      </p:sp>
      <p:sp>
        <p:nvSpPr>
          <p:cNvPr id="122" name="Google Shape;12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5" name="Google Shape;375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3" name="Google Shape;403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3" name="Google Shape;423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3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7" name="Google Shape;437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3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3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9" name="Google Shape;469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3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3" name="Google Shape;483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3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Sietse</a:t>
            </a:r>
            <a:endParaRPr/>
          </a:p>
        </p:txBody>
      </p:sp>
      <p:sp>
        <p:nvSpPr>
          <p:cNvPr id="132" name="Google Shape;13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5" name="Google Shape;495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4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5" name="Google Shape;505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Rik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4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6" name="Google Shape;516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nl-NL"/>
              <a:t>Sietse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4" name="Google Shape;524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Sietse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2" name="Google Shape;532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l-NL" sz="1400">
                <a:solidFill>
                  <a:schemeClr val="dk1"/>
                </a:solidFill>
              </a:rPr>
              <a:t>Herhaling van slogans</a:t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7" name="Google Shape;547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l-NL" sz="1400">
                <a:solidFill>
                  <a:schemeClr val="dk1"/>
                </a:solidFill>
              </a:rPr>
              <a:t>Herhaling van slogans</a:t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6" name="Google Shape;566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l-NL" sz="1400">
                <a:solidFill>
                  <a:schemeClr val="dk1"/>
                </a:solidFill>
              </a:rPr>
              <a:t>Herhaling van slogans</a:t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5" name="Google Shape;585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nl-NL"/>
              <a:t>Sietse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4" name="Google Shape;594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nl-NL"/>
              <a:t>Sietse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3" name="Google Shape;603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/>
              <a:t>Sietse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Sietse</a:t>
            </a:r>
            <a:endParaRPr/>
          </a:p>
        </p:txBody>
      </p:sp>
      <p:sp>
        <p:nvSpPr>
          <p:cNvPr id="144" name="Google Shape;14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4" name="Google Shape;614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Rik</a:t>
            </a:r>
            <a:endParaRPr/>
          </a:p>
        </p:txBody>
      </p:sp>
      <p:sp>
        <p:nvSpPr>
          <p:cNvPr id="615" name="Google Shape;615;p5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4" name="Google Shape;624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Rik</a:t>
            </a:r>
            <a:endParaRPr/>
          </a:p>
        </p:txBody>
      </p:sp>
      <p:sp>
        <p:nvSpPr>
          <p:cNvPr id="625" name="Google Shape;625;p5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6" name="Google Shape;636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Marco</a:t>
            </a:r>
            <a:endParaRPr/>
          </a:p>
        </p:txBody>
      </p:sp>
      <p:sp>
        <p:nvSpPr>
          <p:cNvPr id="637" name="Google Shape;637;p5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5" name="Google Shape;645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Marco</a:t>
            </a:r>
            <a:endParaRPr/>
          </a:p>
        </p:txBody>
      </p:sp>
      <p:sp>
        <p:nvSpPr>
          <p:cNvPr id="646" name="Google Shape;646;p5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5" name="Google Shape;665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Sietse</a:t>
            </a:r>
            <a:endParaRPr/>
          </a:p>
        </p:txBody>
      </p:sp>
      <p:sp>
        <p:nvSpPr>
          <p:cNvPr id="666" name="Google Shape;666;p5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6" name="Google Shape;686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Sietse</a:t>
            </a:r>
            <a:endParaRPr/>
          </a:p>
        </p:txBody>
      </p:sp>
      <p:sp>
        <p:nvSpPr>
          <p:cNvPr id="687" name="Google Shape;687;p5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5" name="Google Shape;715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Kees-Jan</a:t>
            </a:r>
            <a:endParaRPr/>
          </a:p>
        </p:txBody>
      </p:sp>
      <p:sp>
        <p:nvSpPr>
          <p:cNvPr id="716" name="Google Shape;716;p5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5" name="Google Shape;735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Allen</a:t>
            </a:r>
            <a:endParaRPr/>
          </a:p>
        </p:txBody>
      </p:sp>
      <p:sp>
        <p:nvSpPr>
          <p:cNvPr id="736" name="Google Shape;736;p5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9" name="Google Shape;749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Allen</a:t>
            </a:r>
            <a:endParaRPr/>
          </a:p>
        </p:txBody>
      </p:sp>
      <p:sp>
        <p:nvSpPr>
          <p:cNvPr id="750" name="Google Shape;750;p5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5" name="Google Shape;755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5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Rik</a:t>
            </a:r>
            <a:endParaRPr/>
          </a:p>
        </p:txBody>
      </p:sp>
      <p:sp>
        <p:nvSpPr>
          <p:cNvPr id="153" name="Google Shape;15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Kees-Jan</a:t>
            </a:r>
            <a:endParaRPr/>
          </a:p>
        </p:txBody>
      </p:sp>
      <p:sp>
        <p:nvSpPr>
          <p:cNvPr id="162" name="Google Shape;16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/>
              <a:t>ELM verklaart wáár en wánneer broncredibiliteit invloed heeft</a:t>
            </a:r>
            <a:r>
              <a:rPr lang="nl-NL"/>
              <a:t> op hoe mensen overtuigd raken.</a:t>
            </a:r>
            <a:endParaRPr/>
          </a:p>
        </p:txBody>
      </p:sp>
      <p:sp>
        <p:nvSpPr>
          <p:cNvPr id="176" name="Google Shape;17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/>
              <a:t>ELM verklaart wáár en wánneer broncredibiliteit invloed heeft</a:t>
            </a:r>
            <a:r>
              <a:rPr lang="nl-NL"/>
              <a:t> op hoe mensen overtuigd raken.</a:t>
            </a:r>
            <a:endParaRPr/>
          </a:p>
        </p:txBody>
      </p:sp>
      <p:sp>
        <p:nvSpPr>
          <p:cNvPr id="185" name="Google Shape;18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1"/>
          <p:cNvSpPr txBox="1"/>
          <p:nvPr>
            <p:ph type="ctrTitle"/>
          </p:nvPr>
        </p:nvSpPr>
        <p:spPr>
          <a:xfrm>
            <a:off x="2301923" y="1122363"/>
            <a:ext cx="7588155" cy="26211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1"/>
          <p:cNvSpPr txBox="1"/>
          <p:nvPr>
            <p:ph idx="1" type="subTitle"/>
          </p:nvPr>
        </p:nvSpPr>
        <p:spPr>
          <a:xfrm>
            <a:off x="2301923" y="3843708"/>
            <a:ext cx="7588155" cy="14140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61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1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1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3"/>
          <p:cNvSpPr txBox="1"/>
          <p:nvPr>
            <p:ph type="title"/>
          </p:nvPr>
        </p:nvSpPr>
        <p:spPr>
          <a:xfrm>
            <a:off x="612648" y="548640"/>
            <a:ext cx="10515600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73"/>
          <p:cNvSpPr txBox="1"/>
          <p:nvPr>
            <p:ph idx="1" type="body"/>
          </p:nvPr>
        </p:nvSpPr>
        <p:spPr>
          <a:xfrm rot="5400000">
            <a:off x="3622415" y="-1328869"/>
            <a:ext cx="4496065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73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73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73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4"/>
          <p:cNvSpPr txBox="1"/>
          <p:nvPr>
            <p:ph type="title"/>
          </p:nvPr>
        </p:nvSpPr>
        <p:spPr>
          <a:xfrm rot="5400000">
            <a:off x="7859174" y="2354212"/>
            <a:ext cx="5598466" cy="2047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4"/>
          <p:cNvSpPr txBox="1"/>
          <p:nvPr>
            <p:ph idx="1" type="body"/>
          </p:nvPr>
        </p:nvSpPr>
        <p:spPr>
          <a:xfrm rot="5400000">
            <a:off x="2437312" y="-1020615"/>
            <a:ext cx="5598465" cy="8796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74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4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74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6"/>
          <p:cNvSpPr txBox="1"/>
          <p:nvPr>
            <p:ph type="ctrTitle"/>
          </p:nvPr>
        </p:nvSpPr>
        <p:spPr>
          <a:xfrm>
            <a:off x="2301923" y="1122363"/>
            <a:ext cx="7588155" cy="26211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66"/>
          <p:cNvSpPr txBox="1"/>
          <p:nvPr>
            <p:ph idx="1" type="subTitle"/>
          </p:nvPr>
        </p:nvSpPr>
        <p:spPr>
          <a:xfrm>
            <a:off x="2301923" y="3843708"/>
            <a:ext cx="7588155" cy="14140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3" name="Google Shape;93;p66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66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66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7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67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67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67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2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2"/>
          <p:cNvSpPr txBox="1"/>
          <p:nvPr>
            <p:ph idx="1" type="body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2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2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2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3"/>
          <p:cNvSpPr txBox="1"/>
          <p:nvPr>
            <p:ph type="title"/>
          </p:nvPr>
        </p:nvSpPr>
        <p:spPr>
          <a:xfrm>
            <a:off x="603381" y="553616"/>
            <a:ext cx="8273140" cy="40088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3"/>
          <p:cNvSpPr txBox="1"/>
          <p:nvPr>
            <p:ph idx="1" type="body"/>
          </p:nvPr>
        </p:nvSpPr>
        <p:spPr>
          <a:xfrm>
            <a:off x="603380" y="4589463"/>
            <a:ext cx="8273140" cy="138461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3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3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3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4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4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4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4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8"/>
          <p:cNvSpPr txBox="1"/>
          <p:nvPr>
            <p:ph type="title"/>
          </p:nvPr>
        </p:nvSpPr>
        <p:spPr>
          <a:xfrm>
            <a:off x="612648" y="548640"/>
            <a:ext cx="10741152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8"/>
          <p:cNvSpPr txBox="1"/>
          <p:nvPr>
            <p:ph idx="1" type="body"/>
          </p:nvPr>
        </p:nvSpPr>
        <p:spPr>
          <a:xfrm>
            <a:off x="612648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8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8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8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9"/>
          <p:cNvSpPr txBox="1"/>
          <p:nvPr>
            <p:ph type="title"/>
          </p:nvPr>
        </p:nvSpPr>
        <p:spPr>
          <a:xfrm>
            <a:off x="609600" y="547396"/>
            <a:ext cx="10745788" cy="11432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9"/>
          <p:cNvSpPr txBox="1"/>
          <p:nvPr>
            <p:ph idx="1" type="body"/>
          </p:nvPr>
        </p:nvSpPr>
        <p:spPr>
          <a:xfrm>
            <a:off x="609600" y="1685735"/>
            <a:ext cx="5157787" cy="5598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 cap="none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69"/>
          <p:cNvSpPr txBox="1"/>
          <p:nvPr>
            <p:ph idx="2" type="body"/>
          </p:nvPr>
        </p:nvSpPr>
        <p:spPr>
          <a:xfrm>
            <a:off x="609600" y="2386894"/>
            <a:ext cx="5157787" cy="3765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69"/>
          <p:cNvSpPr txBox="1"/>
          <p:nvPr>
            <p:ph idx="3" type="body"/>
          </p:nvPr>
        </p:nvSpPr>
        <p:spPr>
          <a:xfrm>
            <a:off x="6172200" y="1685735"/>
            <a:ext cx="5183188" cy="5598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 cap="none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69"/>
          <p:cNvSpPr txBox="1"/>
          <p:nvPr>
            <p:ph idx="4" type="body"/>
          </p:nvPr>
        </p:nvSpPr>
        <p:spPr>
          <a:xfrm>
            <a:off x="6172199" y="2386894"/>
            <a:ext cx="5183189" cy="3765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69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9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9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0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0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0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1"/>
          <p:cNvSpPr txBox="1"/>
          <p:nvPr>
            <p:ph type="title"/>
          </p:nvPr>
        </p:nvSpPr>
        <p:spPr>
          <a:xfrm>
            <a:off x="597160" y="553616"/>
            <a:ext cx="3595634" cy="1757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71"/>
          <p:cNvSpPr txBox="1"/>
          <p:nvPr>
            <p:ph idx="1" type="body"/>
          </p:nvPr>
        </p:nvSpPr>
        <p:spPr>
          <a:xfrm>
            <a:off x="5134708" y="553616"/>
            <a:ext cx="6279741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indent="-355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71"/>
          <p:cNvSpPr txBox="1"/>
          <p:nvPr>
            <p:ph idx="2" type="body"/>
          </p:nvPr>
        </p:nvSpPr>
        <p:spPr>
          <a:xfrm>
            <a:off x="597160" y="2311121"/>
            <a:ext cx="3595634" cy="37288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71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1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71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2"/>
          <p:cNvSpPr txBox="1"/>
          <p:nvPr>
            <p:ph type="title"/>
          </p:nvPr>
        </p:nvSpPr>
        <p:spPr>
          <a:xfrm>
            <a:off x="594360" y="557784"/>
            <a:ext cx="3595634" cy="2212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72"/>
          <p:cNvSpPr/>
          <p:nvPr>
            <p:ph idx="2" type="pic"/>
          </p:nvPr>
        </p:nvSpPr>
        <p:spPr>
          <a:xfrm>
            <a:off x="5063319" y="657103"/>
            <a:ext cx="6483687" cy="5555904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72"/>
          <p:cNvSpPr txBox="1"/>
          <p:nvPr>
            <p:ph idx="1" type="body"/>
          </p:nvPr>
        </p:nvSpPr>
        <p:spPr>
          <a:xfrm>
            <a:off x="609601" y="2826137"/>
            <a:ext cx="3585586" cy="3434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72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2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72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0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0"/>
          <p:cNvSpPr txBox="1"/>
          <p:nvPr>
            <p:ph idx="1" type="body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60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60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0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5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65"/>
          <p:cNvSpPr txBox="1"/>
          <p:nvPr>
            <p:ph idx="1" type="body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65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65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65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9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9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9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9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9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9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9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9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9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Relationship Id="rId4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Relationship Id="rId4" Type="http://schemas.openxmlformats.org/officeDocument/2006/relationships/image" Target="../media/image23.png"/><Relationship Id="rId5" Type="http://schemas.openxmlformats.org/officeDocument/2006/relationships/image" Target="../media/image2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6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6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0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2.png"/><Relationship Id="rId4" Type="http://schemas.openxmlformats.org/officeDocument/2006/relationships/image" Target="../media/image51.jpg"/><Relationship Id="rId5" Type="http://schemas.openxmlformats.org/officeDocument/2006/relationships/image" Target="../media/image4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2.png"/><Relationship Id="rId4" Type="http://schemas.openxmlformats.org/officeDocument/2006/relationships/image" Target="../media/image51.jpg"/><Relationship Id="rId5" Type="http://schemas.openxmlformats.org/officeDocument/2006/relationships/image" Target="../media/image4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0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0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1.jpg"/><Relationship Id="rId4" Type="http://schemas.openxmlformats.org/officeDocument/2006/relationships/image" Target="../media/image36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Relationship Id="rId3" Type="http://schemas.openxmlformats.org/officeDocument/2006/relationships/hyperlink" Target="https://padlet.com/riktiedema1/wie-be-stuurt-de-waarheid-av01ucd0vo444cdp" TargetMode="External"/><Relationship Id="rId4" Type="http://schemas.openxmlformats.org/officeDocument/2006/relationships/image" Target="../media/image35.png"/><Relationship Id="rId5" Type="http://schemas.openxmlformats.org/officeDocument/2006/relationships/image" Target="../media/image33.jpg"/><Relationship Id="rId6" Type="http://schemas.openxmlformats.org/officeDocument/2006/relationships/image" Target="../media/image3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4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Relationship Id="rId3" Type="http://schemas.openxmlformats.org/officeDocument/2006/relationships/hyperlink" Target="https://padlet.com/riktiedema1/wie-be-stuurt-waarheid-av01ucd0vo444cdp" TargetMode="External"/><Relationship Id="rId4" Type="http://schemas.openxmlformats.org/officeDocument/2006/relationships/image" Target="../media/image35.png"/><Relationship Id="rId5" Type="http://schemas.openxmlformats.org/officeDocument/2006/relationships/image" Target="../media/image36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4.jpg"/><Relationship Id="rId4" Type="http://schemas.openxmlformats.org/officeDocument/2006/relationships/image" Target="../media/image57.jpg"/><Relationship Id="rId5" Type="http://schemas.openxmlformats.org/officeDocument/2006/relationships/image" Target="../media/image56.jpg"/><Relationship Id="rId6" Type="http://schemas.openxmlformats.org/officeDocument/2006/relationships/image" Target="../media/image45.jpg"/><Relationship Id="rId7" Type="http://schemas.openxmlformats.org/officeDocument/2006/relationships/hyperlink" Target="https://www.getbadnews.com/en" TargetMode="External"/><Relationship Id="rId8" Type="http://schemas.openxmlformats.org/officeDocument/2006/relationships/image" Target="../media/image43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5.jpg"/><Relationship Id="rId4" Type="http://schemas.openxmlformats.org/officeDocument/2006/relationships/image" Target="../media/image45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55.jpg"/><Relationship Id="rId4" Type="http://schemas.openxmlformats.org/officeDocument/2006/relationships/image" Target="../media/image45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8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"/>
          <p:cNvSpPr txBox="1"/>
          <p:nvPr>
            <p:ph idx="1" type="subTitle"/>
          </p:nvPr>
        </p:nvSpPr>
        <p:spPr>
          <a:xfrm>
            <a:off x="8577143" y="5880949"/>
            <a:ext cx="3614857" cy="13199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800"/>
              <a:buNone/>
            </a:pPr>
            <a:r>
              <a:rPr i="1" lang="nl-NL">
                <a:solidFill>
                  <a:srgbClr val="F2F2F2"/>
                </a:solidFill>
              </a:rPr>
              <a:t>Marco Snoek, Kees-Jan Droog, Sietse Hoekstra, Rik Tiedema</a:t>
            </a:r>
            <a:endParaRPr/>
          </a:p>
        </p:txBody>
      </p:sp>
      <p:sp>
        <p:nvSpPr>
          <p:cNvPr id="108" name="Google Shape;108;p1"/>
          <p:cNvSpPr txBox="1"/>
          <p:nvPr>
            <p:ph type="ctrTitle"/>
          </p:nvPr>
        </p:nvSpPr>
        <p:spPr>
          <a:xfrm>
            <a:off x="223394" y="177800"/>
            <a:ext cx="6075806" cy="378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None/>
            </a:pPr>
            <a:r>
              <a:rPr lang="nl-NL" sz="8800">
                <a:solidFill>
                  <a:schemeClr val="lt1"/>
                </a:solidFill>
              </a:rPr>
              <a:t>Wie (be)stuurt waarheid?</a:t>
            </a:r>
            <a:endParaRPr/>
          </a:p>
        </p:txBody>
      </p:sp>
      <p:pic>
        <p:nvPicPr>
          <p:cNvPr descr="Een grijze ruimte vol vraagtekens met een open uitgang" id="109" name="Google Shape;109;p1"/>
          <p:cNvPicPr preferRelativeResize="0"/>
          <p:nvPr/>
        </p:nvPicPr>
        <p:blipFill rotWithShape="1">
          <a:blip r:embed="rId3">
            <a:alphaModFix/>
          </a:blip>
          <a:srcRect b="-1" l="-12" r="226" t="-1"/>
          <a:stretch/>
        </p:blipFill>
        <p:spPr>
          <a:xfrm>
            <a:off x="0" y="-12700"/>
            <a:ext cx="12192000" cy="8155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o wirst auch du zum Genie!" id="196" name="Google Shape;19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870700" cy="687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60000">
                <a:srgbClr val="000000">
                  <a:alpha val="66666"/>
                </a:srgbClr>
              </a:gs>
              <a:gs pos="100000">
                <a:schemeClr val="dk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0"/>
          <p:cNvSpPr txBox="1"/>
          <p:nvPr>
            <p:ph type="title"/>
          </p:nvPr>
        </p:nvSpPr>
        <p:spPr>
          <a:xfrm>
            <a:off x="7292848" y="434340"/>
            <a:ext cx="3296494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nl-NL">
                <a:solidFill>
                  <a:schemeClr val="lt1"/>
                </a:solidFill>
              </a:rPr>
              <a:t>ELM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o wirst auch du zum Genie!" id="204" name="Google Shape;20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870700" cy="687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60000">
                <a:srgbClr val="000000">
                  <a:alpha val="66666"/>
                </a:srgbClr>
              </a:gs>
              <a:gs pos="100000">
                <a:schemeClr val="dk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1"/>
          <p:cNvSpPr txBox="1"/>
          <p:nvPr>
            <p:ph type="title"/>
          </p:nvPr>
        </p:nvSpPr>
        <p:spPr>
          <a:xfrm>
            <a:off x="7292848" y="434340"/>
            <a:ext cx="3296494" cy="1709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nl-NL">
                <a:solidFill>
                  <a:schemeClr val="lt1"/>
                </a:solidFill>
              </a:rPr>
              <a:t>E</a:t>
            </a:r>
            <a:r>
              <a:rPr b="0" lang="nl-NL">
                <a:solidFill>
                  <a:schemeClr val="lt1"/>
                </a:solidFill>
              </a:rPr>
              <a:t>laboration </a:t>
            </a:r>
            <a:r>
              <a:rPr lang="nl-NL">
                <a:solidFill>
                  <a:schemeClr val="lt1"/>
                </a:solidFill>
              </a:rPr>
              <a:t>L</a:t>
            </a:r>
            <a:r>
              <a:rPr b="0" lang="nl-NL">
                <a:solidFill>
                  <a:schemeClr val="lt1"/>
                </a:solidFill>
              </a:rPr>
              <a:t>ikelihood</a:t>
            </a:r>
            <a:br>
              <a:rPr lang="nl-NL">
                <a:solidFill>
                  <a:schemeClr val="lt1"/>
                </a:solidFill>
              </a:rPr>
            </a:br>
            <a:r>
              <a:rPr lang="nl-NL">
                <a:solidFill>
                  <a:schemeClr val="lt1"/>
                </a:solidFill>
              </a:rPr>
              <a:t>M</a:t>
            </a:r>
            <a:r>
              <a:rPr b="0" lang="nl-NL">
                <a:solidFill>
                  <a:schemeClr val="lt1"/>
                </a:solidFill>
              </a:rPr>
              <a:t>odel</a:t>
            </a:r>
            <a:endParaRPr/>
          </a:p>
        </p:txBody>
      </p:sp>
      <p:sp>
        <p:nvSpPr>
          <p:cNvPr id="207" name="Google Shape;207;p11"/>
          <p:cNvSpPr txBox="1"/>
          <p:nvPr>
            <p:ph idx="1" type="body"/>
          </p:nvPr>
        </p:nvSpPr>
        <p:spPr>
          <a:xfrm>
            <a:off x="7125168" y="4237640"/>
            <a:ext cx="4812364" cy="952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nl-NL">
                <a:solidFill>
                  <a:schemeClr val="lt1"/>
                </a:solidFill>
              </a:rPr>
              <a:t>Hoe komen mensen tot overtuigingen </a:t>
            </a:r>
            <a:br>
              <a:rPr lang="nl-NL">
                <a:solidFill>
                  <a:schemeClr val="lt1"/>
                </a:solidFill>
              </a:rPr>
            </a:br>
            <a:r>
              <a:rPr lang="nl-NL">
                <a:solidFill>
                  <a:schemeClr val="lt1"/>
                </a:solidFill>
              </a:rPr>
              <a:t>wanneer ze informatie ontvangen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8" name="Google Shape;208;p11"/>
          <p:cNvSpPr txBox="1"/>
          <p:nvPr/>
        </p:nvSpPr>
        <p:spPr>
          <a:xfrm>
            <a:off x="7292848" y="2037375"/>
            <a:ext cx="3212165" cy="4535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0" i="1" lang="nl-NL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Petty &amp; Cacioppo, 1986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648" y="0"/>
            <a:ext cx="10915331" cy="6873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3"/>
          <p:cNvSpPr/>
          <p:nvPr/>
        </p:nvSpPr>
        <p:spPr>
          <a:xfrm>
            <a:off x="9052444" y="0"/>
            <a:ext cx="3139556" cy="1264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2870616" y="-6621776"/>
            <a:ext cx="31923060" cy="2010155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3"/>
          <p:cNvSpPr txBox="1"/>
          <p:nvPr>
            <p:ph idx="1" type="body"/>
          </p:nvPr>
        </p:nvSpPr>
        <p:spPr>
          <a:xfrm>
            <a:off x="324757" y="3718831"/>
            <a:ext cx="11542486" cy="2935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1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nl-NL" sz="4000"/>
              <a:t>Kritisch nadenken over inhoud</a:t>
            </a:r>
            <a:endParaRPr/>
          </a:p>
          <a:p>
            <a:pPr indent="0" lvl="1" marL="2286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/>
          </a:p>
          <a:p>
            <a:pPr indent="0" lvl="1" marL="2286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nl-NL" sz="4000"/>
              <a:t>Argumenten, bewijzen en logica analyseren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4"/>
          <p:cNvSpPr/>
          <p:nvPr/>
        </p:nvSpPr>
        <p:spPr>
          <a:xfrm>
            <a:off x="9052444" y="-5372100"/>
            <a:ext cx="3139556" cy="1264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9" name="Google Shape;22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2870616" y="-11993876"/>
            <a:ext cx="31923060" cy="20101552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4"/>
          <p:cNvSpPr txBox="1"/>
          <p:nvPr>
            <p:ph idx="1" type="body"/>
          </p:nvPr>
        </p:nvSpPr>
        <p:spPr>
          <a:xfrm>
            <a:off x="0" y="158127"/>
            <a:ext cx="11542486" cy="2935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1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nl-NL" sz="4000"/>
              <a:t>Niet diep nadenken over inhoud</a:t>
            </a:r>
            <a:br>
              <a:rPr lang="nl-NL" sz="4000"/>
            </a:br>
            <a:endParaRPr sz="4000"/>
          </a:p>
          <a:p>
            <a:pPr indent="0" lvl="1" marL="2286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nl-NL" sz="4000"/>
              <a:t>Beinvloed door oppervlakkige cues:</a:t>
            </a:r>
            <a:endParaRPr/>
          </a:p>
        </p:txBody>
      </p:sp>
      <p:sp>
        <p:nvSpPr>
          <p:cNvPr id="231" name="Google Shape;231;p14"/>
          <p:cNvSpPr txBox="1"/>
          <p:nvPr/>
        </p:nvSpPr>
        <p:spPr>
          <a:xfrm>
            <a:off x="8120597" y="3717613"/>
            <a:ext cx="4211564" cy="2935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2" marL="685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nl-N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Sympathieke spreker</a:t>
            </a:r>
            <a:endParaRPr/>
          </a:p>
          <a:p>
            <a:pPr indent="-228600" lvl="2" marL="685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nl-N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Betrouwbare bron</a:t>
            </a:r>
            <a:endParaRPr/>
          </a:p>
          <a:p>
            <a:pPr indent="-228600" lvl="2" marL="685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nl-N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Mooi vormgegeven boodschap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"/>
          <p:cNvSpPr/>
          <p:nvPr/>
        </p:nvSpPr>
        <p:spPr>
          <a:xfrm>
            <a:off x="6096000" y="203261"/>
            <a:ext cx="5416549" cy="3136839"/>
          </a:xfrm>
          <a:custGeom>
            <a:rect b="b" l="l" r="r" t="t"/>
            <a:pathLst>
              <a:path extrusionOk="0" fill="none" h="3136839" w="5416549">
                <a:moveTo>
                  <a:pt x="-2601893" y="3568405"/>
                </a:moveTo>
                <a:cubicBezTo>
                  <a:pt x="-1501022" y="2840393"/>
                  <a:pt x="-809035" y="2817958"/>
                  <a:pt x="197881" y="2156926"/>
                </a:cubicBezTo>
                <a:cubicBezTo>
                  <a:pt x="-571888" y="1012881"/>
                  <a:pt x="527530" y="145861"/>
                  <a:pt x="2230178" y="24631"/>
                </a:cubicBezTo>
                <a:cubicBezTo>
                  <a:pt x="3380997" y="-206337"/>
                  <a:pt x="4311370" y="160609"/>
                  <a:pt x="4957715" y="694967"/>
                </a:cubicBezTo>
                <a:cubicBezTo>
                  <a:pt x="5906949" y="1527937"/>
                  <a:pt x="5181053" y="2535128"/>
                  <a:pt x="3421397" y="3081490"/>
                </a:cubicBezTo>
                <a:cubicBezTo>
                  <a:pt x="2433231" y="3225422"/>
                  <a:pt x="1429985" y="3046871"/>
                  <a:pt x="761356" y="2658684"/>
                </a:cubicBezTo>
                <a:cubicBezTo>
                  <a:pt x="398218" y="2673394"/>
                  <a:pt x="-2102474" y="3368852"/>
                  <a:pt x="-2601893" y="3568405"/>
                </a:cubicBezTo>
                <a:close/>
              </a:path>
              <a:path extrusionOk="0" h="3136839" w="5416549">
                <a:moveTo>
                  <a:pt x="-2601893" y="3568405"/>
                </a:moveTo>
                <a:cubicBezTo>
                  <a:pt x="-1390761" y="3112964"/>
                  <a:pt x="-1182007" y="2663248"/>
                  <a:pt x="197881" y="2156926"/>
                </a:cubicBezTo>
                <a:cubicBezTo>
                  <a:pt x="-387632" y="1265276"/>
                  <a:pt x="562744" y="341518"/>
                  <a:pt x="2230178" y="24631"/>
                </a:cubicBezTo>
                <a:cubicBezTo>
                  <a:pt x="3225735" y="-81921"/>
                  <a:pt x="4350175" y="170502"/>
                  <a:pt x="4957715" y="694967"/>
                </a:cubicBezTo>
                <a:cubicBezTo>
                  <a:pt x="6008259" y="1342694"/>
                  <a:pt x="5116134" y="2774018"/>
                  <a:pt x="3421397" y="3081490"/>
                </a:cubicBezTo>
                <a:cubicBezTo>
                  <a:pt x="2495451" y="3285426"/>
                  <a:pt x="1455609" y="2972232"/>
                  <a:pt x="761356" y="2658684"/>
                </a:cubicBezTo>
                <a:cubicBezTo>
                  <a:pt x="-874652" y="3083564"/>
                  <a:pt x="-2058133" y="3568100"/>
                  <a:pt x="-2601893" y="3568405"/>
                </a:cubicBezTo>
                <a:close/>
              </a:path>
            </a:pathLst>
          </a:cu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-NL" sz="1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238" name="Google Shape;238;p15"/>
          <p:cNvSpPr txBox="1"/>
          <p:nvPr/>
        </p:nvSpPr>
        <p:spPr>
          <a:xfrm>
            <a:off x="123825" y="203261"/>
            <a:ext cx="4879975" cy="26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nl-NL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 mensen niet de motivatie, kennis of tijd hebben om diep na te denken over een boodschap.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"/>
          <p:cNvSpPr txBox="1"/>
          <p:nvPr>
            <p:ph idx="1" type="body"/>
          </p:nvPr>
        </p:nvSpPr>
        <p:spPr>
          <a:xfrm>
            <a:off x="4191000" y="4241800"/>
            <a:ext cx="8001000" cy="26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sz="2800"/>
              <a:t>Dan kijken ze naar wie het zegt in plaats van wat er gezegd wordt</a:t>
            </a:r>
            <a:endParaRPr/>
          </a:p>
        </p:txBody>
      </p:sp>
      <p:sp>
        <p:nvSpPr>
          <p:cNvPr id="245" name="Google Shape;245;p16"/>
          <p:cNvSpPr/>
          <p:nvPr/>
        </p:nvSpPr>
        <p:spPr>
          <a:xfrm>
            <a:off x="6096000" y="203261"/>
            <a:ext cx="5416549" cy="3136839"/>
          </a:xfrm>
          <a:custGeom>
            <a:rect b="b" l="l" r="r" t="t"/>
            <a:pathLst>
              <a:path extrusionOk="0" fill="none" h="3136839" w="5416549">
                <a:moveTo>
                  <a:pt x="-2601893" y="3568405"/>
                </a:moveTo>
                <a:cubicBezTo>
                  <a:pt x="-1501022" y="2840393"/>
                  <a:pt x="-809035" y="2817958"/>
                  <a:pt x="197881" y="2156926"/>
                </a:cubicBezTo>
                <a:cubicBezTo>
                  <a:pt x="-571888" y="1012881"/>
                  <a:pt x="527530" y="145861"/>
                  <a:pt x="2230178" y="24631"/>
                </a:cubicBezTo>
                <a:cubicBezTo>
                  <a:pt x="3380997" y="-206337"/>
                  <a:pt x="4311370" y="160609"/>
                  <a:pt x="4957715" y="694967"/>
                </a:cubicBezTo>
                <a:cubicBezTo>
                  <a:pt x="5906949" y="1527937"/>
                  <a:pt x="5181053" y="2535128"/>
                  <a:pt x="3421397" y="3081490"/>
                </a:cubicBezTo>
                <a:cubicBezTo>
                  <a:pt x="2433231" y="3225422"/>
                  <a:pt x="1429985" y="3046871"/>
                  <a:pt x="761356" y="2658684"/>
                </a:cubicBezTo>
                <a:cubicBezTo>
                  <a:pt x="398218" y="2673394"/>
                  <a:pt x="-2102474" y="3368852"/>
                  <a:pt x="-2601893" y="3568405"/>
                </a:cubicBezTo>
                <a:close/>
              </a:path>
              <a:path extrusionOk="0" h="3136839" w="5416549">
                <a:moveTo>
                  <a:pt x="-2601893" y="3568405"/>
                </a:moveTo>
                <a:cubicBezTo>
                  <a:pt x="-1390761" y="3112964"/>
                  <a:pt x="-1182007" y="2663248"/>
                  <a:pt x="197881" y="2156926"/>
                </a:cubicBezTo>
                <a:cubicBezTo>
                  <a:pt x="-387632" y="1265276"/>
                  <a:pt x="562744" y="341518"/>
                  <a:pt x="2230178" y="24631"/>
                </a:cubicBezTo>
                <a:cubicBezTo>
                  <a:pt x="3225735" y="-81921"/>
                  <a:pt x="4350175" y="170502"/>
                  <a:pt x="4957715" y="694967"/>
                </a:cubicBezTo>
                <a:cubicBezTo>
                  <a:pt x="6008259" y="1342694"/>
                  <a:pt x="5116134" y="2774018"/>
                  <a:pt x="3421397" y="3081490"/>
                </a:cubicBezTo>
                <a:cubicBezTo>
                  <a:pt x="2495451" y="3285426"/>
                  <a:pt x="1455609" y="2972232"/>
                  <a:pt x="761356" y="2658684"/>
                </a:cubicBezTo>
                <a:cubicBezTo>
                  <a:pt x="-874652" y="3083564"/>
                  <a:pt x="-2058133" y="3568100"/>
                  <a:pt x="-2601893" y="3568405"/>
                </a:cubicBezTo>
                <a:close/>
              </a:path>
            </a:pathLst>
          </a:cu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-NL" sz="1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pic>
        <p:nvPicPr>
          <p:cNvPr descr="NHL Stenden Emmen | Emmen" id="246" name="Google Shape;246;p16"/>
          <p:cNvPicPr preferRelativeResize="0"/>
          <p:nvPr/>
        </p:nvPicPr>
        <p:blipFill rotWithShape="1">
          <a:blip r:embed="rId3">
            <a:alphaModFix amt="85000"/>
          </a:blip>
          <a:srcRect b="0" l="0" r="0" t="0"/>
          <a:stretch/>
        </p:blipFill>
        <p:spPr>
          <a:xfrm>
            <a:off x="0" y="3714754"/>
            <a:ext cx="3143246" cy="3143246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6"/>
          <p:cNvSpPr txBox="1"/>
          <p:nvPr/>
        </p:nvSpPr>
        <p:spPr>
          <a:xfrm>
            <a:off x="123825" y="203261"/>
            <a:ext cx="4879975" cy="26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nl-NL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 mensen niet de motivatie, kennis of tijd hebben om diep na te denken over een boodschap.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"/>
          <p:cNvSpPr txBox="1"/>
          <p:nvPr>
            <p:ph idx="1" type="body"/>
          </p:nvPr>
        </p:nvSpPr>
        <p:spPr>
          <a:xfrm>
            <a:off x="220763" y="4514409"/>
            <a:ext cx="5875238" cy="4593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nl-NL"/>
              <a:t>Ander woord = schijnredenen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nl-NL"/>
              <a:t>Klinken logisch, maar zijn het niet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nl-NL"/>
              <a:t>Worden vaak gebruikt in discussies of reclame</a:t>
            </a:r>
            <a:endParaRPr/>
          </a:p>
        </p:txBody>
      </p:sp>
      <p:pic>
        <p:nvPicPr>
          <p:cNvPr descr="Afbeelding met tekst, clipart, tekenfilm, illustratie&#10;&#10;Door AI gegenereerde inhoud is mogelijk onjuist." id="254" name="Google Shape;25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4514409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7"/>
          <p:cNvSpPr txBox="1"/>
          <p:nvPr/>
        </p:nvSpPr>
        <p:spPr>
          <a:xfrm>
            <a:off x="6206381" y="4383781"/>
            <a:ext cx="5875238" cy="4593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nl-NL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Overtuigen zonder goede argumenten</a:t>
            </a:r>
            <a:endParaRPr/>
          </a:p>
          <a:p>
            <a:pPr indent="-228600" lvl="0" marL="228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nl-NL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→ Lijken sterk, maar zijn misleidend</a:t>
            </a:r>
            <a:endParaRPr/>
          </a:p>
          <a:p>
            <a:pPr indent="-228600" lvl="0" marL="228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nl-NL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Vaak gebaseerd op gevoel!</a:t>
            </a:r>
            <a:endParaRPr/>
          </a:p>
          <a:p>
            <a:pPr indent="-228600" lvl="0" marL="228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nl-NL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gebruikt ze zelf onbewust misschien ook!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1" name="Google Shape;261;p18"/>
          <p:cNvGraphicFramePr/>
          <p:nvPr/>
        </p:nvGraphicFramePr>
        <p:xfrm>
          <a:off x="0" y="0"/>
          <a:ext cx="12192000" cy="7053943"/>
        </p:xfrm>
        <a:graphic>
          <a:graphicData uri="http://schemas.openxmlformats.org/presentationml/2006/ole">
            <mc:AlternateContent>
              <mc:Choice Requires="v">
                <p:oleObj r:id="rId4" imgH="7053943" imgW="12192000" progId="PowerPDF.Document" spid="_x0000_s1">
                  <p:embed/>
                </p:oleObj>
              </mc:Choice>
              <mc:Fallback>
                <p:oleObj r:id="rId5" imgH="7053943" imgW="12192000" progId="PowerPDF.Document">
                  <p:embed/>
                  <p:pic>
                    <p:nvPicPr>
                      <p:cNvPr id="261" name="Google Shape;261;p18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0" y="0"/>
                        <a:ext cx="12192000" cy="70539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9"/>
          <p:cNvSpPr/>
          <p:nvPr/>
        </p:nvSpPr>
        <p:spPr>
          <a:xfrm>
            <a:off x="0" y="0"/>
            <a:ext cx="12192000" cy="2031929"/>
          </a:xfrm>
          <a:prstGeom prst="rect">
            <a:avLst/>
          </a:prstGeom>
          <a:solidFill>
            <a:srgbClr val="1383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9"/>
          <p:cNvSpPr txBox="1"/>
          <p:nvPr>
            <p:ph type="title"/>
          </p:nvPr>
        </p:nvSpPr>
        <p:spPr>
          <a:xfrm>
            <a:off x="2563295" y="536885"/>
            <a:ext cx="7065410" cy="638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nl-NL"/>
              <a:t>Voorbeelden van drogredenen</a:t>
            </a:r>
            <a:endParaRPr/>
          </a:p>
        </p:txBody>
      </p:sp>
      <p:graphicFrame>
        <p:nvGraphicFramePr>
          <p:cNvPr id="269" name="Google Shape;269;p19"/>
          <p:cNvGraphicFramePr/>
          <p:nvPr/>
        </p:nvGraphicFramePr>
        <p:xfrm>
          <a:off x="0" y="20247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{083B8B9B-351F-436A-9D67-8E53474A829C}</a:tableStyleId>
              </a:tblPr>
              <a:tblGrid>
                <a:gridCol w="4064000"/>
                <a:gridCol w="4064000"/>
                <a:gridCol w="4064000"/>
              </a:tblGrid>
              <a:tr h="1219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3000" u="none" cap="none" strike="noStrike"/>
                        <a:t>Soort drogreden</a:t>
                      </a:r>
                      <a:endParaRPr sz="3000"/>
                    </a:p>
                  </a:txBody>
                  <a:tcPr marT="76200" marB="76200" marR="152400" marL="1524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3000"/>
                        <a:t>Korte uitleg</a:t>
                      </a:r>
                      <a:endParaRPr sz="3000"/>
                    </a:p>
                  </a:txBody>
                  <a:tcPr marT="76200" marB="76200" marR="152400" marL="1524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3000"/>
                        <a:t>Voorbeeld</a:t>
                      </a:r>
                      <a:endParaRPr/>
                    </a:p>
                  </a:txBody>
                  <a:tcPr marT="76200" marB="76200" marR="152400" marL="152400"/>
                </a:tc>
              </a:tr>
              <a:tr h="1219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3000"/>
                        <a:t>Ad hominem</a:t>
                      </a:r>
                      <a:endParaRPr/>
                    </a:p>
                  </a:txBody>
                  <a:tcPr marT="76200" marB="76200" marR="152400" marL="1524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3000"/>
                        <a:t>Op de persoon spelen</a:t>
                      </a:r>
                      <a:endParaRPr/>
                    </a:p>
                  </a:txBody>
                  <a:tcPr marT="76200" marB="76200" marR="152400" marL="1524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3000"/>
                        <a:t>“Jij weet er niets van!”</a:t>
                      </a:r>
                      <a:endParaRPr/>
                    </a:p>
                  </a:txBody>
                  <a:tcPr marT="76200" marB="76200" marR="152400" marL="152400"/>
                </a:tc>
              </a:tr>
              <a:tr h="1219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3000"/>
                        <a:t>Populariteit / Bandwagon</a:t>
                      </a:r>
                      <a:endParaRPr sz="3000"/>
                    </a:p>
                  </a:txBody>
                  <a:tcPr marT="76200" marB="76200" marR="152400" marL="1524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3000"/>
                        <a:t>Iedereen doet het</a:t>
                      </a:r>
                      <a:endParaRPr/>
                    </a:p>
                  </a:txBody>
                  <a:tcPr marT="76200" marB="76200" marR="152400" marL="1524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3000"/>
                        <a:t>“Iedereen koopt het, dus het is goed.”</a:t>
                      </a:r>
                      <a:endParaRPr/>
                    </a:p>
                  </a:txBody>
                  <a:tcPr marT="76200" marB="76200" marR="152400" marL="152400"/>
                </a:tc>
              </a:tr>
            </a:tbl>
          </a:graphicData>
        </a:graphic>
      </p:graphicFrame>
      <p:sp>
        <p:nvSpPr>
          <p:cNvPr id="270" name="Google Shape;270;p19"/>
          <p:cNvSpPr/>
          <p:nvPr/>
        </p:nvSpPr>
        <p:spPr>
          <a:xfrm>
            <a:off x="0" y="5682342"/>
            <a:ext cx="12192000" cy="1175658"/>
          </a:xfrm>
          <a:prstGeom prst="rect">
            <a:avLst/>
          </a:prstGeom>
          <a:solidFill>
            <a:srgbClr val="EFF5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en grijze ruimte vol vraagtekens met een open uitgang" id="116" name="Google Shape;116;p2"/>
          <p:cNvPicPr preferRelativeResize="0"/>
          <p:nvPr/>
        </p:nvPicPr>
        <p:blipFill rotWithShape="1">
          <a:blip r:embed="rId3">
            <a:alphaModFix amt="90000"/>
          </a:blip>
          <a:srcRect b="-1" l="-12" r="226" t="-1"/>
          <a:stretch/>
        </p:blipFill>
        <p:spPr>
          <a:xfrm>
            <a:off x="0" y="-12700"/>
            <a:ext cx="12192000" cy="815567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"/>
          <p:cNvSpPr txBox="1"/>
          <p:nvPr>
            <p:ph idx="1" type="subTitle"/>
          </p:nvPr>
        </p:nvSpPr>
        <p:spPr>
          <a:xfrm>
            <a:off x="8577143" y="5880949"/>
            <a:ext cx="3614857" cy="13199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800"/>
              <a:buNone/>
            </a:pPr>
            <a:r>
              <a:rPr i="1" lang="nl-NL">
                <a:solidFill>
                  <a:srgbClr val="F2F2F2"/>
                </a:solidFill>
              </a:rPr>
              <a:t>Marco Snoek, Kees-Jan Droog, Sietse Hoekstra, Rik Tiedema</a:t>
            </a:r>
            <a:endParaRPr/>
          </a:p>
        </p:txBody>
      </p:sp>
      <p:sp>
        <p:nvSpPr>
          <p:cNvPr id="118" name="Google Shape;118;p2"/>
          <p:cNvSpPr txBox="1"/>
          <p:nvPr>
            <p:ph type="ctrTitle"/>
          </p:nvPr>
        </p:nvSpPr>
        <p:spPr>
          <a:xfrm>
            <a:off x="223394" y="177800"/>
            <a:ext cx="7539862" cy="378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None/>
            </a:pPr>
            <a:r>
              <a:rPr lang="nl-NL" sz="8800">
                <a:solidFill>
                  <a:schemeClr val="lt1"/>
                </a:solidFill>
              </a:rPr>
              <a:t>Wie (be)stuurt</a:t>
            </a:r>
            <a:br>
              <a:rPr lang="nl-NL" sz="8800">
                <a:solidFill>
                  <a:schemeClr val="lt1"/>
                </a:solidFill>
              </a:rPr>
            </a:br>
            <a:r>
              <a:rPr lang="nl-NL" sz="8800">
                <a:solidFill>
                  <a:schemeClr val="lt1"/>
                </a:solidFill>
              </a:rPr>
              <a:t>de waarheid?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7353300" cy="6881201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0"/>
          <p:cNvSpPr/>
          <p:nvPr/>
        </p:nvSpPr>
        <p:spPr>
          <a:xfrm>
            <a:off x="7467600" y="508000"/>
            <a:ext cx="4013200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Vals Dilemma</a:t>
            </a:r>
            <a:endParaRPr/>
          </a:p>
        </p:txBody>
      </p:sp>
      <p:sp>
        <p:nvSpPr>
          <p:cNvPr id="278" name="Google Shape;278;p20"/>
          <p:cNvSpPr/>
          <p:nvPr/>
        </p:nvSpPr>
        <p:spPr>
          <a:xfrm>
            <a:off x="7467600" y="2914650"/>
            <a:ext cx="4013200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 opties</a:t>
            </a:r>
            <a:endParaRPr/>
          </a:p>
        </p:txBody>
      </p:sp>
      <p:sp>
        <p:nvSpPr>
          <p:cNvPr id="279" name="Google Shape;279;p20"/>
          <p:cNvSpPr/>
          <p:nvPr/>
        </p:nvSpPr>
        <p:spPr>
          <a:xfrm>
            <a:off x="7467600" y="5321300"/>
            <a:ext cx="4013200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Vaak meer opties</a:t>
            </a:r>
            <a:endParaRPr/>
          </a:p>
        </p:txBody>
      </p:sp>
      <p:pic>
        <p:nvPicPr>
          <p:cNvPr id="280" name="Google Shape;28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7508847" y="-1"/>
            <a:ext cx="750884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0"/>
          <p:cNvSpPr/>
          <p:nvPr/>
        </p:nvSpPr>
        <p:spPr>
          <a:xfrm>
            <a:off x="-12354233" y="50800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Jachtgeweer</a:t>
            </a:r>
            <a:endParaRPr/>
          </a:p>
        </p:txBody>
      </p:sp>
      <p:sp>
        <p:nvSpPr>
          <p:cNvPr id="282" name="Google Shape;282;p20"/>
          <p:cNvSpPr/>
          <p:nvPr/>
        </p:nvSpPr>
        <p:spPr>
          <a:xfrm>
            <a:off x="-12354233" y="291465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Overrompelingstactiek</a:t>
            </a:r>
            <a:endParaRPr/>
          </a:p>
        </p:txBody>
      </p:sp>
      <p:sp>
        <p:nvSpPr>
          <p:cNvPr id="283" name="Google Shape;283;p20"/>
          <p:cNvSpPr/>
          <p:nvPr/>
        </p:nvSpPr>
        <p:spPr>
          <a:xfrm>
            <a:off x="-12354233" y="532130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Teveel informatie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1999" y="-1"/>
            <a:ext cx="7353300" cy="6881201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1"/>
          <p:cNvSpPr/>
          <p:nvPr/>
        </p:nvSpPr>
        <p:spPr>
          <a:xfrm>
            <a:off x="19659599" y="508000"/>
            <a:ext cx="4013200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Vals Dilemma</a:t>
            </a:r>
            <a:endParaRPr/>
          </a:p>
        </p:txBody>
      </p:sp>
      <p:sp>
        <p:nvSpPr>
          <p:cNvPr id="291" name="Google Shape;291;p21"/>
          <p:cNvSpPr/>
          <p:nvPr/>
        </p:nvSpPr>
        <p:spPr>
          <a:xfrm>
            <a:off x="19659599" y="2914650"/>
            <a:ext cx="4013200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 opties</a:t>
            </a:r>
            <a:endParaRPr/>
          </a:p>
        </p:txBody>
      </p:sp>
      <p:sp>
        <p:nvSpPr>
          <p:cNvPr id="292" name="Google Shape;292;p21"/>
          <p:cNvSpPr/>
          <p:nvPr/>
        </p:nvSpPr>
        <p:spPr>
          <a:xfrm>
            <a:off x="19659599" y="5321300"/>
            <a:ext cx="4013200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Vaak meer opties</a:t>
            </a:r>
            <a:endParaRPr/>
          </a:p>
        </p:txBody>
      </p:sp>
      <p:pic>
        <p:nvPicPr>
          <p:cNvPr id="293" name="Google Shape;29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3152" y="-1"/>
            <a:ext cx="750884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1"/>
          <p:cNvSpPr/>
          <p:nvPr/>
        </p:nvSpPr>
        <p:spPr>
          <a:xfrm>
            <a:off x="400677" y="50800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Jachtgeweer</a:t>
            </a:r>
            <a:endParaRPr/>
          </a:p>
        </p:txBody>
      </p:sp>
      <p:sp>
        <p:nvSpPr>
          <p:cNvPr id="295" name="Google Shape;295;p21"/>
          <p:cNvSpPr/>
          <p:nvPr/>
        </p:nvSpPr>
        <p:spPr>
          <a:xfrm>
            <a:off x="400677" y="291465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Overrompelingstactiek</a:t>
            </a:r>
            <a:endParaRPr/>
          </a:p>
        </p:txBody>
      </p:sp>
      <p:sp>
        <p:nvSpPr>
          <p:cNvPr id="296" name="Google Shape;296;p21"/>
          <p:cNvSpPr/>
          <p:nvPr/>
        </p:nvSpPr>
        <p:spPr>
          <a:xfrm>
            <a:off x="400677" y="532130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Teveel informatie</a:t>
            </a:r>
            <a:endParaRPr/>
          </a:p>
        </p:txBody>
      </p:sp>
      <p:pic>
        <p:nvPicPr>
          <p:cNvPr id="297" name="Google Shape;297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881200"/>
            <a:ext cx="7315200" cy="6949438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1"/>
          <p:cNvSpPr/>
          <p:nvPr/>
        </p:nvSpPr>
        <p:spPr>
          <a:xfrm>
            <a:off x="7503257" y="719235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Hellend vlak</a:t>
            </a:r>
            <a:endParaRPr/>
          </a:p>
        </p:txBody>
      </p:sp>
      <p:sp>
        <p:nvSpPr>
          <p:cNvPr id="299" name="Google Shape;299;p21"/>
          <p:cNvSpPr/>
          <p:nvPr/>
        </p:nvSpPr>
        <p:spPr>
          <a:xfrm>
            <a:off x="7503257" y="959900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Kleine stap = ramp</a:t>
            </a:r>
            <a:endParaRPr/>
          </a:p>
        </p:txBody>
      </p:sp>
      <p:sp>
        <p:nvSpPr>
          <p:cNvPr id="300" name="Google Shape;300;p21"/>
          <p:cNvSpPr/>
          <p:nvPr/>
        </p:nvSpPr>
        <p:spPr>
          <a:xfrm>
            <a:off x="7503257" y="1200565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“Dan loopt alles uit de hand”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3152" y="-6881201"/>
            <a:ext cx="750884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22"/>
          <p:cNvSpPr/>
          <p:nvPr/>
        </p:nvSpPr>
        <p:spPr>
          <a:xfrm>
            <a:off x="400677" y="-637320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Jachtgeweer</a:t>
            </a:r>
            <a:endParaRPr/>
          </a:p>
        </p:txBody>
      </p:sp>
      <p:sp>
        <p:nvSpPr>
          <p:cNvPr id="308" name="Google Shape;308;p22"/>
          <p:cNvSpPr/>
          <p:nvPr/>
        </p:nvSpPr>
        <p:spPr>
          <a:xfrm>
            <a:off x="400677" y="-396655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Overrompelingstactiek</a:t>
            </a:r>
            <a:endParaRPr/>
          </a:p>
        </p:txBody>
      </p:sp>
      <p:sp>
        <p:nvSpPr>
          <p:cNvPr id="309" name="Google Shape;309;p22"/>
          <p:cNvSpPr/>
          <p:nvPr/>
        </p:nvSpPr>
        <p:spPr>
          <a:xfrm>
            <a:off x="400677" y="-155990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Teveel informatie</a:t>
            </a:r>
            <a:endParaRPr/>
          </a:p>
        </p:txBody>
      </p:sp>
      <p:pic>
        <p:nvPicPr>
          <p:cNvPr id="310" name="Google Shape;31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7315200" cy="6949438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2"/>
          <p:cNvSpPr/>
          <p:nvPr/>
        </p:nvSpPr>
        <p:spPr>
          <a:xfrm>
            <a:off x="7503257" y="31115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Hellend vlak</a:t>
            </a:r>
            <a:endParaRPr/>
          </a:p>
        </p:txBody>
      </p:sp>
      <p:sp>
        <p:nvSpPr>
          <p:cNvPr id="312" name="Google Shape;312;p22"/>
          <p:cNvSpPr/>
          <p:nvPr/>
        </p:nvSpPr>
        <p:spPr>
          <a:xfrm>
            <a:off x="7503257" y="271780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Kleine stap = ramp</a:t>
            </a:r>
            <a:endParaRPr/>
          </a:p>
        </p:txBody>
      </p:sp>
      <p:sp>
        <p:nvSpPr>
          <p:cNvPr id="313" name="Google Shape;313;p22"/>
          <p:cNvSpPr/>
          <p:nvPr/>
        </p:nvSpPr>
        <p:spPr>
          <a:xfrm>
            <a:off x="7503257" y="5124450"/>
            <a:ext cx="4168175" cy="1132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“Dan loopt alles uit de hand”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3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nl-NL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Herken drogredenen!</a:t>
            </a:r>
            <a:endParaRPr/>
          </a:p>
        </p:txBody>
      </p:sp>
      <p:sp>
        <p:nvSpPr>
          <p:cNvPr id="320" name="Google Shape;320;p23"/>
          <p:cNvSpPr txBox="1"/>
          <p:nvPr>
            <p:ph idx="1" type="body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01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nl-NL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 beïnvloeden ons denken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nl-NL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Door ze te herkennen, denk je kritischer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nl-NL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voorkomt misleiding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nl-NL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→ Kritisch denken begint met goed redeneren</a:t>
            </a:r>
            <a:endParaRPr/>
          </a:p>
        </p:txBody>
      </p:sp>
      <p:pic>
        <p:nvPicPr>
          <p:cNvPr descr="Showcase - Drogredenen" id="321" name="Google Shape;32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43700" y="0"/>
            <a:ext cx="51276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69C9A">
                  <a:alpha val="51764"/>
                </a:srgbClr>
              </a:gs>
              <a:gs pos="100000">
                <a:srgbClr val="FFFFFF">
                  <a:alpha val="34901"/>
                </a:srgbClr>
              </a:gs>
            </a:gsLst>
            <a:lin ang="0" scaled="0"/>
          </a:gradFill>
          <a:ln cap="flat" cmpd="sng" w="12700">
            <a:solidFill>
              <a:srgbClr val="09414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fbeelding met dobbelstenen, rood, overdekt&#10;&#10;Door AI gegenereerde inhoud is mogelijk onjuist." id="328" name="Google Shape;328;p24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-1872497" y="0"/>
            <a:ext cx="15621936" cy="8147012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4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nl-NL"/>
              <a:t>Welke voorbeelden van fake news weet jij?</a:t>
            </a:r>
            <a:endParaRPr/>
          </a:p>
        </p:txBody>
      </p:sp>
      <p:sp>
        <p:nvSpPr>
          <p:cNvPr id="330" name="Google Shape;330;p24"/>
          <p:cNvSpPr txBox="1"/>
          <p:nvPr>
            <p:ph idx="1" type="body"/>
          </p:nvPr>
        </p:nvSpPr>
        <p:spPr>
          <a:xfrm>
            <a:off x="612648" y="1319464"/>
            <a:ext cx="10534323" cy="47039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/>
              <a:t>Upload jouw fake news bij mentimeter.</a:t>
            </a:r>
            <a:br>
              <a:rPr lang="nl-NL"/>
            </a:br>
            <a:br>
              <a:rPr lang="nl-NL"/>
            </a:br>
            <a:r>
              <a:rPr lang="nl-NL"/>
              <a:t>Denk aan broodje aap verhalen, complot theoriën, </a:t>
            </a:r>
            <a:br>
              <a:rPr lang="nl-NL"/>
            </a:br>
            <a:r>
              <a:rPr lang="nl-NL"/>
              <a:t>nieuws wat direct of later nep bleek te zijn.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3B7E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27"/>
          <p:cNvPicPr preferRelativeResize="0"/>
          <p:nvPr/>
        </p:nvPicPr>
        <p:blipFill rotWithShape="1">
          <a:blip r:embed="rId3">
            <a:alphaModFix/>
          </a:blip>
          <a:srcRect b="33751" l="0" r="0" t="11767"/>
          <a:stretch/>
        </p:blipFill>
        <p:spPr>
          <a:xfrm>
            <a:off x="2578608" y="362857"/>
            <a:ext cx="7034784" cy="613228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grpSp>
        <p:nvGrpSpPr>
          <p:cNvPr id="350" name="Google Shape;350;p27"/>
          <p:cNvGrpSpPr/>
          <p:nvPr/>
        </p:nvGrpSpPr>
        <p:grpSpPr>
          <a:xfrm>
            <a:off x="5650992" y="4979617"/>
            <a:ext cx="3280572" cy="1515526"/>
            <a:chOff x="5650992" y="5342474"/>
            <a:chExt cx="3280572" cy="1515526"/>
          </a:xfrm>
        </p:grpSpPr>
        <p:sp>
          <p:nvSpPr>
            <p:cNvPr id="351" name="Google Shape;351;p27"/>
            <p:cNvSpPr/>
            <p:nvPr/>
          </p:nvSpPr>
          <p:spPr>
            <a:xfrm>
              <a:off x="5650992" y="5928360"/>
              <a:ext cx="2313432" cy="929640"/>
            </a:xfrm>
            <a:prstGeom prst="rect">
              <a:avLst/>
            </a:prstGeom>
            <a:solidFill>
              <a:srgbClr val="83B7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7"/>
            <p:cNvSpPr/>
            <p:nvPr/>
          </p:nvSpPr>
          <p:spPr>
            <a:xfrm>
              <a:off x="7534656" y="5342474"/>
              <a:ext cx="1396908" cy="929640"/>
            </a:xfrm>
            <a:prstGeom prst="rect">
              <a:avLst/>
            </a:prstGeom>
            <a:solidFill>
              <a:srgbClr val="83B7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3" name="Google Shape;353;p27"/>
          <p:cNvSpPr txBox="1"/>
          <p:nvPr/>
        </p:nvSpPr>
        <p:spPr>
          <a:xfrm>
            <a:off x="12343819" y="1536174"/>
            <a:ext cx="4451241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Informatie overbrengen zonder het hele verhaal te vertellen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3B7E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p28"/>
          <p:cNvPicPr preferRelativeResize="0"/>
          <p:nvPr/>
        </p:nvPicPr>
        <p:blipFill rotWithShape="1">
          <a:blip r:embed="rId3">
            <a:alphaModFix/>
          </a:blip>
          <a:srcRect b="33751" l="0" r="0" t="11767"/>
          <a:stretch/>
        </p:blipFill>
        <p:spPr>
          <a:xfrm>
            <a:off x="198265" y="362857"/>
            <a:ext cx="7034784" cy="613228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grpSp>
        <p:nvGrpSpPr>
          <p:cNvPr id="361" name="Google Shape;361;p28"/>
          <p:cNvGrpSpPr/>
          <p:nvPr/>
        </p:nvGrpSpPr>
        <p:grpSpPr>
          <a:xfrm>
            <a:off x="3270649" y="4979617"/>
            <a:ext cx="3280572" cy="1515526"/>
            <a:chOff x="5650992" y="5342474"/>
            <a:chExt cx="3280572" cy="1515526"/>
          </a:xfrm>
        </p:grpSpPr>
        <p:sp>
          <p:nvSpPr>
            <p:cNvPr id="362" name="Google Shape;362;p28"/>
            <p:cNvSpPr/>
            <p:nvPr/>
          </p:nvSpPr>
          <p:spPr>
            <a:xfrm>
              <a:off x="5650992" y="5928360"/>
              <a:ext cx="2313432" cy="929640"/>
            </a:xfrm>
            <a:prstGeom prst="rect">
              <a:avLst/>
            </a:prstGeom>
            <a:solidFill>
              <a:srgbClr val="83B7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8"/>
            <p:cNvSpPr/>
            <p:nvPr/>
          </p:nvSpPr>
          <p:spPr>
            <a:xfrm>
              <a:off x="7534656" y="5342474"/>
              <a:ext cx="1396908" cy="929640"/>
            </a:xfrm>
            <a:prstGeom prst="rect">
              <a:avLst/>
            </a:prstGeom>
            <a:solidFill>
              <a:srgbClr val="83B7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4" name="Google Shape;364;p28"/>
          <p:cNvSpPr txBox="1"/>
          <p:nvPr/>
        </p:nvSpPr>
        <p:spPr>
          <a:xfrm>
            <a:off x="7542494" y="1536174"/>
            <a:ext cx="4451241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Informatie overbrengen zonder het hele verhaal te vertellen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3B7E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1" name="Google Shape;371;p29"/>
          <p:cNvPicPr preferRelativeResize="0"/>
          <p:nvPr/>
        </p:nvPicPr>
        <p:blipFill rotWithShape="1">
          <a:blip r:embed="rId3">
            <a:alphaModFix/>
          </a:blip>
          <a:srcRect b="-167" l="0" r="0" t="-269"/>
          <a:stretch/>
        </p:blipFill>
        <p:spPr>
          <a:xfrm>
            <a:off x="7675268" y="97619"/>
            <a:ext cx="4146164" cy="6662762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</p:pic>
      <p:sp>
        <p:nvSpPr>
          <p:cNvPr id="372" name="Google Shape;372;p29"/>
          <p:cNvSpPr txBox="1"/>
          <p:nvPr/>
        </p:nvSpPr>
        <p:spPr>
          <a:xfrm>
            <a:off x="370568" y="1536174"/>
            <a:ext cx="6813563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Het is geen pure leugen, maar een slimme manier om de waarheid een ander jasje te geven.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3"/>
          <p:cNvSpPr txBox="1"/>
          <p:nvPr>
            <p:ph idx="1" type="subTitle"/>
          </p:nvPr>
        </p:nvSpPr>
        <p:spPr>
          <a:xfrm>
            <a:off x="8577143" y="5880949"/>
            <a:ext cx="3614857" cy="13199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800"/>
              <a:buNone/>
            </a:pPr>
            <a:r>
              <a:rPr i="1" lang="nl-NL">
                <a:solidFill>
                  <a:srgbClr val="F2F2F2"/>
                </a:solidFill>
              </a:rPr>
              <a:t>Marco Snoek, Kees-Jan Droog, Sietse Hoekstra, Rik Tiedema</a:t>
            </a:r>
            <a:endParaRPr/>
          </a:p>
        </p:txBody>
      </p:sp>
      <p:sp>
        <p:nvSpPr>
          <p:cNvPr id="126" name="Google Shape;126;p3"/>
          <p:cNvSpPr txBox="1"/>
          <p:nvPr>
            <p:ph type="ctrTitle"/>
          </p:nvPr>
        </p:nvSpPr>
        <p:spPr>
          <a:xfrm>
            <a:off x="223394" y="177800"/>
            <a:ext cx="6075806" cy="378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None/>
            </a:pPr>
            <a:r>
              <a:rPr lang="nl-NL" sz="8800">
                <a:solidFill>
                  <a:schemeClr val="lt1"/>
                </a:solidFill>
              </a:rPr>
              <a:t>Wie (be)stuurt waarheid?</a:t>
            </a:r>
            <a:endParaRPr/>
          </a:p>
        </p:txBody>
      </p:sp>
      <p:pic>
        <p:nvPicPr>
          <p:cNvPr descr="Een grijze ruimte vol vraagtekens met een open uitgang" id="127" name="Google Shape;127;p3"/>
          <p:cNvPicPr preferRelativeResize="0"/>
          <p:nvPr/>
        </p:nvPicPr>
        <p:blipFill rotWithShape="1">
          <a:blip r:embed="rId3">
            <a:alphaModFix amt="90000"/>
          </a:blip>
          <a:srcRect b="-1" l="-12" r="226" t="-1"/>
          <a:stretch/>
        </p:blipFill>
        <p:spPr>
          <a:xfrm>
            <a:off x="-47955200" y="-46010891"/>
            <a:ext cx="108102400" cy="72313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fbeelding met tekst, logo, schermopname, Lettertype&#10;&#10;Door AI gegenereerde inhoud is mogelijk onjuist." id="378" name="Google Shape;37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143" y="127000"/>
            <a:ext cx="11901714" cy="66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0"/>
          <p:cNvSpPr/>
          <p:nvPr/>
        </p:nvSpPr>
        <p:spPr>
          <a:xfrm rot="-5400000">
            <a:off x="-1026885" y="4198259"/>
            <a:ext cx="3537860" cy="170544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0"/>
          <p:cNvSpPr/>
          <p:nvPr/>
        </p:nvSpPr>
        <p:spPr>
          <a:xfrm rot="5400000">
            <a:off x="9681025" y="4198257"/>
            <a:ext cx="3537860" cy="170546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fbeelding met tekst, logo, schermopname, Lettertype&#10;&#10;Door AI gegenereerde inhoud is mogelijk onjuist." id="386" name="Google Shape;38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143" y="-2224314"/>
            <a:ext cx="11901714" cy="66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31"/>
          <p:cNvSpPr/>
          <p:nvPr/>
        </p:nvSpPr>
        <p:spPr>
          <a:xfrm rot="-5400000">
            <a:off x="-1026885" y="1846945"/>
            <a:ext cx="3537860" cy="170544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31"/>
          <p:cNvSpPr/>
          <p:nvPr/>
        </p:nvSpPr>
        <p:spPr>
          <a:xfrm rot="5400000">
            <a:off x="5376690" y="-2286849"/>
            <a:ext cx="3537860" cy="8438130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31"/>
          <p:cNvSpPr/>
          <p:nvPr/>
        </p:nvSpPr>
        <p:spPr>
          <a:xfrm>
            <a:off x="145147" y="4528457"/>
            <a:ext cx="11901710" cy="2166256"/>
          </a:xfrm>
          <a:prstGeom prst="roundRect">
            <a:avLst>
              <a:gd fmla="val 25282" name="adj"/>
            </a:avLst>
          </a:prstGeom>
          <a:solidFill>
            <a:srgbClr val="00803D">
              <a:alpha val="3490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31"/>
          <p:cNvSpPr txBox="1"/>
          <p:nvPr/>
        </p:nvSpPr>
        <p:spPr>
          <a:xfrm>
            <a:off x="1197429" y="5141111"/>
            <a:ext cx="97971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2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Dezelfde soort producten met elkaar vergelijken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2"/>
          <p:cNvSpPr/>
          <p:nvPr/>
        </p:nvSpPr>
        <p:spPr>
          <a:xfrm>
            <a:off x="145147" y="4528457"/>
            <a:ext cx="11901710" cy="2166256"/>
          </a:xfrm>
          <a:prstGeom prst="roundRect">
            <a:avLst>
              <a:gd fmla="val 25282" name="adj"/>
            </a:avLst>
          </a:prstGeom>
          <a:solidFill>
            <a:srgbClr val="87BD22">
              <a:alpha val="3490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fbeelding met tekst, logo, schermopname, Lettertype&#10;&#10;Door AI gegenereerde inhoud is mogelijk onjuist." id="397" name="Google Shape;39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143" y="-2224314"/>
            <a:ext cx="11901714" cy="66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32"/>
          <p:cNvSpPr/>
          <p:nvPr/>
        </p:nvSpPr>
        <p:spPr>
          <a:xfrm rot="-5400000">
            <a:off x="110670" y="879930"/>
            <a:ext cx="3537860" cy="2104571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32"/>
          <p:cNvSpPr/>
          <p:nvPr/>
        </p:nvSpPr>
        <p:spPr>
          <a:xfrm rot="5400000">
            <a:off x="6431641" y="-1231899"/>
            <a:ext cx="3537860" cy="6328229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2"/>
          <p:cNvSpPr txBox="1"/>
          <p:nvPr/>
        </p:nvSpPr>
        <p:spPr>
          <a:xfrm>
            <a:off x="1197429" y="5141111"/>
            <a:ext cx="97971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2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Voedingswaarde per 100gr/ml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3"/>
          <p:cNvSpPr/>
          <p:nvPr/>
        </p:nvSpPr>
        <p:spPr>
          <a:xfrm>
            <a:off x="145147" y="4528457"/>
            <a:ext cx="11901710" cy="2166256"/>
          </a:xfrm>
          <a:prstGeom prst="roundRect">
            <a:avLst>
              <a:gd fmla="val 25282" name="adj"/>
            </a:avLst>
          </a:prstGeom>
          <a:solidFill>
            <a:srgbClr val="FFCD00">
              <a:alpha val="3490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fbeelding met tekst, logo, schermopname, Lettertype&#10;&#10;Door AI gegenereerde inhoud is mogelijk onjuist." id="407" name="Google Shape;40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524" y="-2224314"/>
            <a:ext cx="11901714" cy="66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33"/>
          <p:cNvSpPr/>
          <p:nvPr/>
        </p:nvSpPr>
        <p:spPr>
          <a:xfrm rot="-5400000">
            <a:off x="1166530" y="-173549"/>
            <a:ext cx="3537860" cy="4211527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33"/>
          <p:cNvSpPr/>
          <p:nvPr/>
        </p:nvSpPr>
        <p:spPr>
          <a:xfrm rot="5400000">
            <a:off x="7491185" y="-174738"/>
            <a:ext cx="3537860" cy="4213908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33"/>
          <p:cNvSpPr txBox="1"/>
          <p:nvPr/>
        </p:nvSpPr>
        <p:spPr>
          <a:xfrm>
            <a:off x="1197429" y="5141111"/>
            <a:ext cx="97971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2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Strafpunten verschilt per categorie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4"/>
          <p:cNvSpPr/>
          <p:nvPr/>
        </p:nvSpPr>
        <p:spPr>
          <a:xfrm>
            <a:off x="145147" y="4528457"/>
            <a:ext cx="11901710" cy="2166256"/>
          </a:xfrm>
          <a:prstGeom prst="roundRect">
            <a:avLst>
              <a:gd fmla="val 25282" name="adj"/>
            </a:avLst>
          </a:prstGeom>
          <a:solidFill>
            <a:srgbClr val="F07D0F">
              <a:alpha val="3490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fbeelding met tekst, logo, schermopname, Lettertype&#10;&#10;Door AI gegenereerde inhoud is mogelijk onjuist." id="417" name="Google Shape;41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143" y="-2224314"/>
            <a:ext cx="11901714" cy="66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34"/>
          <p:cNvSpPr/>
          <p:nvPr/>
        </p:nvSpPr>
        <p:spPr>
          <a:xfrm rot="-5400000">
            <a:off x="2229758" y="-1239158"/>
            <a:ext cx="3537860" cy="6342745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4"/>
          <p:cNvSpPr/>
          <p:nvPr/>
        </p:nvSpPr>
        <p:spPr>
          <a:xfrm rot="5400000">
            <a:off x="8543469" y="879930"/>
            <a:ext cx="3537860" cy="2104572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34"/>
          <p:cNvSpPr txBox="1"/>
          <p:nvPr/>
        </p:nvSpPr>
        <p:spPr>
          <a:xfrm>
            <a:off x="1197429" y="5141111"/>
            <a:ext cx="97971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2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Strafpunten bij vet, goede of foute.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5"/>
          <p:cNvSpPr/>
          <p:nvPr/>
        </p:nvSpPr>
        <p:spPr>
          <a:xfrm>
            <a:off x="145147" y="4528457"/>
            <a:ext cx="11901710" cy="2166256"/>
          </a:xfrm>
          <a:prstGeom prst="roundRect">
            <a:avLst>
              <a:gd fmla="val 25282" name="adj"/>
            </a:avLst>
          </a:prstGeom>
          <a:solidFill>
            <a:srgbClr val="E63013">
              <a:alpha val="3490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fbeelding met tekst, logo, schermopname, Lettertype&#10;&#10;Door AI gegenereerde inhoud is mogelijk onjuist." id="427" name="Google Shape;42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143" y="-2224314"/>
            <a:ext cx="11901714" cy="66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35"/>
          <p:cNvSpPr/>
          <p:nvPr/>
        </p:nvSpPr>
        <p:spPr>
          <a:xfrm rot="-5400000">
            <a:off x="3274787" y="-2284186"/>
            <a:ext cx="3537860" cy="8432801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35"/>
          <p:cNvSpPr/>
          <p:nvPr/>
        </p:nvSpPr>
        <p:spPr>
          <a:xfrm rot="5400000">
            <a:off x="9704612" y="1823359"/>
            <a:ext cx="3537860" cy="217715"/>
          </a:xfrm>
          <a:prstGeom prst="round2SameRect">
            <a:avLst>
              <a:gd fmla="val 24051" name="adj1"/>
              <a:gd fmla="val 0" name="adj2"/>
            </a:avLst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35"/>
          <p:cNvSpPr txBox="1"/>
          <p:nvPr/>
        </p:nvSpPr>
        <p:spPr>
          <a:xfrm>
            <a:off x="827315" y="5141111"/>
            <a:ext cx="1053737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2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Ongezonde ingrediënten compenseren met gezonde ingrediënten</a:t>
            </a:r>
            <a:endParaRPr/>
          </a:p>
        </p:txBody>
      </p:sp>
      <p:pic>
        <p:nvPicPr>
          <p:cNvPr descr="Afbeelding met tekenfilm, hemel, schermopname, persoon&#10;&#10;Door AI gegenereerde inhoud is mogelijk onjuist." id="431" name="Google Shape;431;p35"/>
          <p:cNvPicPr preferRelativeResize="0"/>
          <p:nvPr/>
        </p:nvPicPr>
        <p:blipFill rotWithShape="1">
          <a:blip r:embed="rId4">
            <a:alphaModFix/>
          </a:blip>
          <a:srcRect b="13944" l="-1" r="56878" t="1681"/>
          <a:stretch/>
        </p:blipFill>
        <p:spPr>
          <a:xfrm>
            <a:off x="-36808231" y="0"/>
            <a:ext cx="6096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5"/>
          <p:cNvSpPr/>
          <p:nvPr/>
        </p:nvSpPr>
        <p:spPr>
          <a:xfrm>
            <a:off x="-33382857" y="1003300"/>
            <a:ext cx="2670628" cy="3779157"/>
          </a:xfrm>
          <a:prstGeom prst="rect">
            <a:avLst/>
          </a:prstGeom>
          <a:solidFill>
            <a:srgbClr val="C8E1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fbeelding met tekenfilm, hemel, schermopname, persoon&#10;&#10;Door AI gegenereerde inhoud is mogelijk onjuist." id="433" name="Google Shape;433;p35"/>
          <p:cNvPicPr preferRelativeResize="0"/>
          <p:nvPr/>
        </p:nvPicPr>
        <p:blipFill rotWithShape="1">
          <a:blip r:embed="rId4">
            <a:alphaModFix/>
          </a:blip>
          <a:srcRect b="13944" l="43121" r="13757" t="1681"/>
          <a:stretch/>
        </p:blipFill>
        <p:spPr>
          <a:xfrm>
            <a:off x="42904230" y="0"/>
            <a:ext cx="6095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35"/>
          <p:cNvSpPr/>
          <p:nvPr/>
        </p:nvSpPr>
        <p:spPr>
          <a:xfrm>
            <a:off x="42904229" y="1567543"/>
            <a:ext cx="2975430" cy="3106057"/>
          </a:xfrm>
          <a:prstGeom prst="rect">
            <a:avLst/>
          </a:prstGeom>
          <a:solidFill>
            <a:srgbClr val="C8E1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fbeelding met tekenfilm, hemel, schermopname, persoon&#10;&#10;Door AI gegenereerde inhoud is mogelijk onjuist." id="440" name="Google Shape;440;p36"/>
          <p:cNvPicPr preferRelativeResize="0"/>
          <p:nvPr/>
        </p:nvPicPr>
        <p:blipFill rotWithShape="1">
          <a:blip r:embed="rId3">
            <a:alphaModFix/>
          </a:blip>
          <a:srcRect b="13944" l="-1" r="56878" t="1681"/>
          <a:stretch/>
        </p:blipFill>
        <p:spPr>
          <a:xfrm>
            <a:off x="-1" y="0"/>
            <a:ext cx="6096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enfilm, hemel, schermopname, persoon&#10;&#10;Door AI gegenereerde inhoud is mogelijk onjuist." id="441" name="Google Shape;441;p36"/>
          <p:cNvPicPr preferRelativeResize="0"/>
          <p:nvPr/>
        </p:nvPicPr>
        <p:blipFill rotWithShape="1">
          <a:blip r:embed="rId3">
            <a:alphaModFix/>
          </a:blip>
          <a:srcRect b="13944" l="43121" r="13757" t="1681"/>
          <a:stretch/>
        </p:blipFill>
        <p:spPr>
          <a:xfrm>
            <a:off x="6096000" y="0"/>
            <a:ext cx="6095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36"/>
          <p:cNvSpPr/>
          <p:nvPr/>
        </p:nvSpPr>
        <p:spPr>
          <a:xfrm>
            <a:off x="3425373" y="1001486"/>
            <a:ext cx="2670628" cy="3780971"/>
          </a:xfrm>
          <a:prstGeom prst="rect">
            <a:avLst/>
          </a:prstGeom>
          <a:solidFill>
            <a:srgbClr val="C8E1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36"/>
          <p:cNvSpPr/>
          <p:nvPr/>
        </p:nvSpPr>
        <p:spPr>
          <a:xfrm>
            <a:off x="6095999" y="1567543"/>
            <a:ext cx="2975430" cy="3106057"/>
          </a:xfrm>
          <a:prstGeom prst="rect">
            <a:avLst/>
          </a:prstGeom>
          <a:solidFill>
            <a:srgbClr val="C8E1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6"/>
          <p:cNvSpPr txBox="1"/>
          <p:nvPr/>
        </p:nvSpPr>
        <p:spPr>
          <a:xfrm>
            <a:off x="2377675" y="1244377"/>
            <a:ext cx="738375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44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Framing als machtsmiddel</a:t>
            </a:r>
            <a:endParaRPr/>
          </a:p>
        </p:txBody>
      </p:sp>
      <p:sp>
        <p:nvSpPr>
          <p:cNvPr id="445" name="Google Shape;445;p36"/>
          <p:cNvSpPr txBox="1"/>
          <p:nvPr/>
        </p:nvSpPr>
        <p:spPr>
          <a:xfrm>
            <a:off x="1" y="2474133"/>
            <a:ext cx="642409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Bewust framen om te overtuigen (“want ik weet wat goed is”), dan verlies </a:t>
            </a:r>
            <a:b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je open dialoog.</a:t>
            </a:r>
            <a:endParaRPr/>
          </a:p>
        </p:txBody>
      </p:sp>
      <p:sp>
        <p:nvSpPr>
          <p:cNvPr id="446" name="Google Shape;446;p36"/>
          <p:cNvSpPr txBox="1"/>
          <p:nvPr/>
        </p:nvSpPr>
        <p:spPr>
          <a:xfrm>
            <a:off x="5767903" y="2474133"/>
            <a:ext cx="642409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Framing transparant maken: “Ik presenteer het zo, maar hoe zou jij het anders kunnen zien?”</a:t>
            </a:r>
            <a:endParaRPr/>
          </a:p>
        </p:txBody>
      </p:sp>
      <p:sp>
        <p:nvSpPr>
          <p:cNvPr id="447" name="Google Shape;447;p36"/>
          <p:cNvSpPr txBox="1"/>
          <p:nvPr/>
        </p:nvSpPr>
        <p:spPr>
          <a:xfrm>
            <a:off x="3038913" y="-1600428"/>
            <a:ext cx="611417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Taal die gedrag beïnvloedt</a:t>
            </a:r>
            <a:endParaRPr/>
          </a:p>
        </p:txBody>
      </p:sp>
      <p:sp>
        <p:nvSpPr>
          <p:cNvPr id="448" name="Google Shape;448;p36"/>
          <p:cNvSpPr txBox="1"/>
          <p:nvPr/>
        </p:nvSpPr>
        <p:spPr>
          <a:xfrm>
            <a:off x="-6413666" y="3234960"/>
            <a:ext cx="642409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“Je bent vaak te laat.”  frame = onbetrouwbaar</a:t>
            </a:r>
            <a:endParaRPr/>
          </a:p>
        </p:txBody>
      </p:sp>
      <p:sp>
        <p:nvSpPr>
          <p:cNvPr id="449" name="Google Shape;449;p36"/>
          <p:cNvSpPr txBox="1"/>
          <p:nvPr/>
        </p:nvSpPr>
        <p:spPr>
          <a:xfrm>
            <a:off x="12628337" y="2919274"/>
            <a:ext cx="642409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“Ik merk dat je moeite hebt om op tijd te beginnen.”  frame = ontwikkelbaar</a:t>
            </a:r>
            <a:endParaRPr/>
          </a:p>
        </p:txBody>
      </p:sp>
      <p:sp>
        <p:nvSpPr>
          <p:cNvPr id="450" name="Google Shape;450;p36"/>
          <p:cNvSpPr txBox="1"/>
          <p:nvPr/>
        </p:nvSpPr>
        <p:spPr>
          <a:xfrm>
            <a:off x="4924045" y="7565479"/>
            <a:ext cx="234391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1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Schijn van neutraliteit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fbeelding met tekenfilm, hemel, schermopname, persoon&#10;&#10;Door AI gegenereerde inhoud is mogelijk onjuist." id="456" name="Google Shape;456;p37"/>
          <p:cNvPicPr preferRelativeResize="0"/>
          <p:nvPr/>
        </p:nvPicPr>
        <p:blipFill rotWithShape="1">
          <a:blip r:embed="rId3">
            <a:alphaModFix/>
          </a:blip>
          <a:srcRect b="13944" l="-1" r="56878" t="1681"/>
          <a:stretch/>
        </p:blipFill>
        <p:spPr>
          <a:xfrm>
            <a:off x="-1" y="0"/>
            <a:ext cx="6096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enfilm, hemel, schermopname, persoon&#10;&#10;Door AI gegenereerde inhoud is mogelijk onjuist." id="457" name="Google Shape;457;p37"/>
          <p:cNvPicPr preferRelativeResize="0"/>
          <p:nvPr/>
        </p:nvPicPr>
        <p:blipFill rotWithShape="1">
          <a:blip r:embed="rId3">
            <a:alphaModFix/>
          </a:blip>
          <a:srcRect b="13944" l="43121" r="13757" t="1681"/>
          <a:stretch/>
        </p:blipFill>
        <p:spPr>
          <a:xfrm>
            <a:off x="6096000" y="0"/>
            <a:ext cx="6095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37"/>
          <p:cNvSpPr/>
          <p:nvPr/>
        </p:nvSpPr>
        <p:spPr>
          <a:xfrm>
            <a:off x="3425373" y="1001486"/>
            <a:ext cx="2670628" cy="3780971"/>
          </a:xfrm>
          <a:prstGeom prst="rect">
            <a:avLst/>
          </a:prstGeom>
          <a:solidFill>
            <a:srgbClr val="C8E1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37"/>
          <p:cNvSpPr/>
          <p:nvPr/>
        </p:nvSpPr>
        <p:spPr>
          <a:xfrm>
            <a:off x="6095999" y="1567543"/>
            <a:ext cx="2975430" cy="3106057"/>
          </a:xfrm>
          <a:prstGeom prst="rect">
            <a:avLst/>
          </a:prstGeom>
          <a:solidFill>
            <a:srgbClr val="C8E1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37"/>
          <p:cNvSpPr txBox="1"/>
          <p:nvPr/>
        </p:nvSpPr>
        <p:spPr>
          <a:xfrm>
            <a:off x="2377675" y="1244377"/>
            <a:ext cx="743665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44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Taal die gedrag beïnvloedt</a:t>
            </a:r>
            <a:endParaRPr/>
          </a:p>
        </p:txBody>
      </p:sp>
      <p:sp>
        <p:nvSpPr>
          <p:cNvPr id="461" name="Google Shape;461;p37"/>
          <p:cNvSpPr txBox="1"/>
          <p:nvPr/>
        </p:nvSpPr>
        <p:spPr>
          <a:xfrm>
            <a:off x="1" y="3082560"/>
            <a:ext cx="642409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“Je bent vaak te laat.”  frame = onbetrouwbaar</a:t>
            </a:r>
            <a:endParaRPr/>
          </a:p>
        </p:txBody>
      </p:sp>
      <p:sp>
        <p:nvSpPr>
          <p:cNvPr id="462" name="Google Shape;462;p37"/>
          <p:cNvSpPr txBox="1"/>
          <p:nvPr/>
        </p:nvSpPr>
        <p:spPr>
          <a:xfrm>
            <a:off x="5767903" y="3082560"/>
            <a:ext cx="642409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“Ik merk dat je moeite hebt om op tijd te beginnen.”  frame = ontwikkelbaar</a:t>
            </a:r>
            <a:endParaRPr/>
          </a:p>
        </p:txBody>
      </p:sp>
      <p:sp>
        <p:nvSpPr>
          <p:cNvPr id="463" name="Google Shape;463;p37"/>
          <p:cNvSpPr txBox="1"/>
          <p:nvPr/>
        </p:nvSpPr>
        <p:spPr>
          <a:xfrm>
            <a:off x="1387820" y="-1600428"/>
            <a:ext cx="94163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Niet herkennen van framing bij studenten</a:t>
            </a:r>
            <a:endParaRPr/>
          </a:p>
        </p:txBody>
      </p:sp>
      <p:sp>
        <p:nvSpPr>
          <p:cNvPr id="464" name="Google Shape;464;p37"/>
          <p:cNvSpPr txBox="1"/>
          <p:nvPr/>
        </p:nvSpPr>
        <p:spPr>
          <a:xfrm>
            <a:off x="12475937" y="3082560"/>
            <a:ext cx="642409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“Je zegt dat je niet creatief bent, maar ik zag juist een slimme oplossing ...”</a:t>
            </a:r>
            <a:endParaRPr/>
          </a:p>
        </p:txBody>
      </p:sp>
      <p:sp>
        <p:nvSpPr>
          <p:cNvPr id="465" name="Google Shape;465;p37"/>
          <p:cNvSpPr txBox="1"/>
          <p:nvPr/>
        </p:nvSpPr>
        <p:spPr>
          <a:xfrm>
            <a:off x="-6566066" y="2474133"/>
            <a:ext cx="642409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Sommige studenten </a:t>
            </a:r>
            <a:b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framen zichzelf </a:t>
            </a:r>
            <a:b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“ik ben niet creatief”, </a:t>
            </a:r>
            <a:b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“ik kan geen theorie”</a:t>
            </a:r>
            <a:endParaRPr/>
          </a:p>
        </p:txBody>
      </p:sp>
      <p:sp>
        <p:nvSpPr>
          <p:cNvPr id="466" name="Google Shape;466;p37"/>
          <p:cNvSpPr txBox="1"/>
          <p:nvPr/>
        </p:nvSpPr>
        <p:spPr>
          <a:xfrm>
            <a:off x="4697220" y="7565479"/>
            <a:ext cx="279756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1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Framing als machtsmiddel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8"/>
          <p:cNvSpPr/>
          <p:nvPr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C8E1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fbeelding met tekenfilm, hemel, schermopname, persoon&#10;&#10;Door AI gegenereerde inhoud is mogelijk onjuist." id="473" name="Google Shape;473;p38"/>
          <p:cNvPicPr preferRelativeResize="0"/>
          <p:nvPr/>
        </p:nvPicPr>
        <p:blipFill rotWithShape="1">
          <a:blip r:embed="rId3">
            <a:alphaModFix/>
          </a:blip>
          <a:srcRect b="13944" l="-1" r="56878" t="1681"/>
          <a:stretch/>
        </p:blipFill>
        <p:spPr>
          <a:xfrm>
            <a:off x="-1" y="0"/>
            <a:ext cx="6096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enfilm, hemel, schermopname, persoon&#10;&#10;Door AI gegenereerde inhoud is mogelijk onjuist." id="474" name="Google Shape;474;p38"/>
          <p:cNvPicPr preferRelativeResize="0"/>
          <p:nvPr/>
        </p:nvPicPr>
        <p:blipFill rotWithShape="1">
          <a:blip r:embed="rId3">
            <a:alphaModFix/>
          </a:blip>
          <a:srcRect b="13944" l="43121" r="13757" t="1681"/>
          <a:stretch/>
        </p:blipFill>
        <p:spPr>
          <a:xfrm>
            <a:off x="6096000" y="0"/>
            <a:ext cx="6095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38"/>
          <p:cNvSpPr/>
          <p:nvPr/>
        </p:nvSpPr>
        <p:spPr>
          <a:xfrm>
            <a:off x="3425373" y="1001486"/>
            <a:ext cx="2842077" cy="3780971"/>
          </a:xfrm>
          <a:prstGeom prst="rect">
            <a:avLst/>
          </a:prstGeom>
          <a:solidFill>
            <a:srgbClr val="C8E1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38"/>
          <p:cNvSpPr/>
          <p:nvPr/>
        </p:nvSpPr>
        <p:spPr>
          <a:xfrm>
            <a:off x="5924550" y="1567543"/>
            <a:ext cx="3410382" cy="3106057"/>
          </a:xfrm>
          <a:prstGeom prst="rect">
            <a:avLst/>
          </a:prstGeom>
          <a:solidFill>
            <a:srgbClr val="C8E1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38"/>
          <p:cNvSpPr txBox="1"/>
          <p:nvPr/>
        </p:nvSpPr>
        <p:spPr>
          <a:xfrm>
            <a:off x="357891" y="1244377"/>
            <a:ext cx="1147621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44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Niet herkennen van framing bij studenten</a:t>
            </a:r>
            <a:endParaRPr/>
          </a:p>
        </p:txBody>
      </p:sp>
      <p:sp>
        <p:nvSpPr>
          <p:cNvPr id="478" name="Google Shape;478;p38"/>
          <p:cNvSpPr txBox="1"/>
          <p:nvPr/>
        </p:nvSpPr>
        <p:spPr>
          <a:xfrm>
            <a:off x="0" y="2474133"/>
            <a:ext cx="642409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Sommige studenten </a:t>
            </a:r>
            <a:b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framen zichzelf </a:t>
            </a:r>
            <a:b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“ik ben niet creatief”, </a:t>
            </a:r>
            <a:b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“ik kan geen theorie”</a:t>
            </a:r>
            <a:endParaRPr/>
          </a:p>
        </p:txBody>
      </p:sp>
      <p:sp>
        <p:nvSpPr>
          <p:cNvPr id="479" name="Google Shape;479;p38"/>
          <p:cNvSpPr txBox="1"/>
          <p:nvPr/>
        </p:nvSpPr>
        <p:spPr>
          <a:xfrm>
            <a:off x="5767904" y="3082560"/>
            <a:ext cx="642409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“Je zegt dat je niet creatief bent, maar ik zag juist een slimme oplossing ...”</a:t>
            </a:r>
            <a:endParaRPr/>
          </a:p>
        </p:txBody>
      </p:sp>
      <p:sp>
        <p:nvSpPr>
          <p:cNvPr id="480" name="Google Shape;480;p38"/>
          <p:cNvSpPr txBox="1"/>
          <p:nvPr/>
        </p:nvSpPr>
        <p:spPr>
          <a:xfrm>
            <a:off x="4687602" y="7565479"/>
            <a:ext cx="281679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1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Taal die gedrag beïnvloedt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king sense. Luisteren; ook naar wat er niet gezegd wordt - Boom Management" id="486" name="Google Shape;486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159194" y="-1562099"/>
            <a:ext cx="16351194" cy="10896600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39"/>
          <p:cNvSpPr txBox="1"/>
          <p:nvPr/>
        </p:nvSpPr>
        <p:spPr>
          <a:xfrm>
            <a:off x="3543300" y="6023585"/>
            <a:ext cx="58864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2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Bron: ChatGPT (versie GPT-5, OpenAI, 2025)</a:t>
            </a:r>
            <a:endParaRPr/>
          </a:p>
        </p:txBody>
      </p:sp>
      <p:sp>
        <p:nvSpPr>
          <p:cNvPr id="488" name="Google Shape;488;p39"/>
          <p:cNvSpPr txBox="1"/>
          <p:nvPr/>
        </p:nvSpPr>
        <p:spPr>
          <a:xfrm>
            <a:off x="2990848" y="1638956"/>
            <a:ext cx="8382002" cy="29238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9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“Wat is hier niet gezegd?”</a:t>
            </a:r>
            <a:endParaRPr/>
          </a:p>
        </p:txBody>
      </p:sp>
      <p:pic>
        <p:nvPicPr>
          <p:cNvPr descr="Afbeelding met tekenfilm, hemel, schermopname, persoon&#10;&#10;Door AI gegenereerde inhoud is mogelijk onjuist." id="489" name="Google Shape;489;p39"/>
          <p:cNvPicPr preferRelativeResize="0"/>
          <p:nvPr/>
        </p:nvPicPr>
        <p:blipFill rotWithShape="1">
          <a:blip r:embed="rId4">
            <a:alphaModFix/>
          </a:blip>
          <a:srcRect b="13944" l="-1" r="56878" t="1681"/>
          <a:stretch/>
        </p:blipFill>
        <p:spPr>
          <a:xfrm>
            <a:off x="-6477001" y="0"/>
            <a:ext cx="6096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enfilm, hemel, schermopname, persoon&#10;&#10;Door AI gegenereerde inhoud is mogelijk onjuist." id="490" name="Google Shape;490;p39"/>
          <p:cNvPicPr preferRelativeResize="0"/>
          <p:nvPr/>
        </p:nvPicPr>
        <p:blipFill rotWithShape="1">
          <a:blip r:embed="rId4">
            <a:alphaModFix/>
          </a:blip>
          <a:srcRect b="13944" l="43121" r="13757" t="1681"/>
          <a:stretch/>
        </p:blipFill>
        <p:spPr>
          <a:xfrm>
            <a:off x="12572997" y="0"/>
            <a:ext cx="6095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39"/>
          <p:cNvSpPr/>
          <p:nvPr/>
        </p:nvSpPr>
        <p:spPr>
          <a:xfrm>
            <a:off x="-3051628" y="1001486"/>
            <a:ext cx="2670628" cy="3780971"/>
          </a:xfrm>
          <a:prstGeom prst="rect">
            <a:avLst/>
          </a:prstGeom>
          <a:solidFill>
            <a:srgbClr val="C8E1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39"/>
          <p:cNvSpPr/>
          <p:nvPr/>
        </p:nvSpPr>
        <p:spPr>
          <a:xfrm>
            <a:off x="12572997" y="1567543"/>
            <a:ext cx="3272970" cy="3106057"/>
          </a:xfrm>
          <a:prstGeom prst="rect">
            <a:avLst/>
          </a:prstGeom>
          <a:solidFill>
            <a:srgbClr val="C8E1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/>
          <p:nvPr/>
        </p:nvSpPr>
        <p:spPr>
          <a:xfrm>
            <a:off x="-1" y="0"/>
            <a:ext cx="12183281" cy="4582510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4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nl-NL"/>
              <a:t>Gemiddeld herkennen we maar 60% van online claims correct.</a:t>
            </a:r>
            <a:endParaRPr/>
          </a:p>
        </p:txBody>
      </p:sp>
      <p:sp>
        <p:nvSpPr>
          <p:cNvPr id="136" name="Google Shape;136;p4"/>
          <p:cNvSpPr txBox="1"/>
          <p:nvPr>
            <p:ph idx="1" type="body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nl-NL"/>
              <a:t>OECD. (2024). The OECD Truth Quest survey: Methodology and findings. OECD Publishing.</a:t>
            </a:r>
            <a:endParaRPr/>
          </a:p>
        </p:txBody>
      </p:sp>
      <p:grpSp>
        <p:nvGrpSpPr>
          <p:cNvPr id="137" name="Google Shape;137;p4"/>
          <p:cNvGrpSpPr/>
          <p:nvPr/>
        </p:nvGrpSpPr>
        <p:grpSpPr>
          <a:xfrm>
            <a:off x="-1" y="4582511"/>
            <a:ext cx="12183281" cy="2275490"/>
            <a:chOff x="4069556" y="3670297"/>
            <a:chExt cx="2651919" cy="495303"/>
          </a:xfrm>
        </p:grpSpPr>
        <p:pic>
          <p:nvPicPr>
            <p:cNvPr descr="Afbeelding met tekst, Lettertype, nummer, lijn&#10;&#10;Door AI gegenereerde inhoud is mogelijk onjuist." id="138" name="Google Shape;138;p4"/>
            <p:cNvPicPr preferRelativeResize="0"/>
            <p:nvPr/>
          </p:nvPicPr>
          <p:blipFill rotWithShape="1">
            <a:blip r:embed="rId3">
              <a:alphaModFix amt="50000"/>
            </a:blip>
            <a:srcRect b="3693" l="14255" r="36028" t="80738"/>
            <a:stretch/>
          </p:blipFill>
          <p:spPr>
            <a:xfrm>
              <a:off x="4495800" y="3917949"/>
              <a:ext cx="2225675" cy="2476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fbeelding met tekst, Lettertype, nummer, lijn&#10;&#10;Door AI gegenereerde inhoud is mogelijk onjuist." id="139" name="Google Shape;139;p4"/>
            <p:cNvPicPr preferRelativeResize="0"/>
            <p:nvPr/>
          </p:nvPicPr>
          <p:blipFill rotWithShape="1">
            <a:blip r:embed="rId3">
              <a:alphaModFix amt="50000"/>
            </a:blip>
            <a:srcRect b="54344" l="14255" r="36028" t="30087"/>
            <a:stretch/>
          </p:blipFill>
          <p:spPr>
            <a:xfrm>
              <a:off x="4495800" y="3670298"/>
              <a:ext cx="2225675" cy="2476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fbeelding met tekst, Lettertype, nummer, lijn&#10;&#10;Door AI gegenereerde inhoud is mogelijk onjuist." id="140" name="Google Shape;140;p4"/>
            <p:cNvPicPr preferRelativeResize="0"/>
            <p:nvPr/>
          </p:nvPicPr>
          <p:blipFill rotWithShape="1">
            <a:blip r:embed="rId3">
              <a:alphaModFix amt="50000"/>
            </a:blip>
            <a:srcRect b="41220" l="4735" r="85744" t="30086"/>
            <a:stretch/>
          </p:blipFill>
          <p:spPr>
            <a:xfrm>
              <a:off x="4069556" y="3670297"/>
              <a:ext cx="426244" cy="45640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0"/>
          <p:cNvSpPr/>
          <p:nvPr/>
        </p:nvSpPr>
        <p:spPr>
          <a:xfrm>
            <a:off x="19047" y="0"/>
            <a:ext cx="12192001" cy="6858000"/>
          </a:xfrm>
          <a:prstGeom prst="rect">
            <a:avLst/>
          </a:prstGeom>
          <a:solidFill>
            <a:srgbClr val="DEA9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40"/>
          <p:cNvSpPr txBox="1"/>
          <p:nvPr/>
        </p:nvSpPr>
        <p:spPr>
          <a:xfrm>
            <a:off x="3957434" y="7565479"/>
            <a:ext cx="427713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1600">
                <a:solidFill>
                  <a:srgbClr val="7C7B7B"/>
                </a:solidFill>
                <a:latin typeface="Arial"/>
                <a:ea typeface="Arial"/>
                <a:cs typeface="Arial"/>
                <a:sym typeface="Arial"/>
              </a:rPr>
              <a:t>Niet herkennen van framing bij studenten</a:t>
            </a:r>
            <a:endParaRPr/>
          </a:p>
        </p:txBody>
      </p:sp>
      <p:sp>
        <p:nvSpPr>
          <p:cNvPr id="500" name="Google Shape;500;p40"/>
          <p:cNvSpPr txBox="1"/>
          <p:nvPr/>
        </p:nvSpPr>
        <p:spPr>
          <a:xfrm>
            <a:off x="533398" y="684376"/>
            <a:ext cx="11125200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“Als je tegen een leerling zegt</a:t>
            </a:r>
            <a:r>
              <a:rPr b="1" i="1" lang="nl-NL" sz="3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: “Begin er maar niet aan, dat kan jij toch niet” </a:t>
            </a:r>
            <a:r>
              <a:rPr b="1" lang="nl-NL" sz="3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zul je zien dat de leerling dat gaat geloven. Je kunt beter vertellen dat jij ziet dat ze het in zich hebben”</a:t>
            </a:r>
            <a:endParaRPr/>
          </a:p>
        </p:txBody>
      </p:sp>
      <p:sp>
        <p:nvSpPr>
          <p:cNvPr id="501" name="Google Shape;501;p40"/>
          <p:cNvSpPr txBox="1"/>
          <p:nvPr/>
        </p:nvSpPr>
        <p:spPr>
          <a:xfrm>
            <a:off x="6781798" y="6309335"/>
            <a:ext cx="5391152" cy="396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Bron: Docenten NHL (PDG, Ad-Dep, PDA)</a:t>
            </a:r>
            <a:endParaRPr/>
          </a:p>
        </p:txBody>
      </p:sp>
      <p:pic>
        <p:nvPicPr>
          <p:cNvPr descr="NHL Stenden Emmen | Emmen" id="502" name="Google Shape;502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96351" y="2601917"/>
            <a:ext cx="3143246" cy="3143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1"/>
          <p:cNvSpPr/>
          <p:nvPr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EA9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41"/>
          <p:cNvSpPr txBox="1"/>
          <p:nvPr/>
        </p:nvSpPr>
        <p:spPr>
          <a:xfrm>
            <a:off x="533398" y="684376"/>
            <a:ext cx="11125200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“Als je tegen een leerling zegt</a:t>
            </a:r>
            <a:r>
              <a:rPr b="1" i="1" lang="nl-NL" sz="3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: “Begin er maar niet aan, dat kan jij toch niet” </a:t>
            </a:r>
            <a:r>
              <a:rPr b="1" lang="nl-NL" sz="3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zul je zien dat de leerling dat gaat geloven. Je kunt beter vertellen dat jij ziet dat ze het in zich hebben”</a:t>
            </a:r>
            <a:endParaRPr/>
          </a:p>
        </p:txBody>
      </p:sp>
      <p:sp>
        <p:nvSpPr>
          <p:cNvPr id="510" name="Google Shape;510;p41"/>
          <p:cNvSpPr txBox="1"/>
          <p:nvPr/>
        </p:nvSpPr>
        <p:spPr>
          <a:xfrm>
            <a:off x="6781798" y="6309335"/>
            <a:ext cx="5391152" cy="396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20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Bron: Docenten NHL (PDG, Ad-Dep, PDA)</a:t>
            </a:r>
            <a:endParaRPr/>
          </a:p>
        </p:txBody>
      </p:sp>
      <p:sp>
        <p:nvSpPr>
          <p:cNvPr id="511" name="Google Shape;511;p41"/>
          <p:cNvSpPr txBox="1"/>
          <p:nvPr/>
        </p:nvSpPr>
        <p:spPr>
          <a:xfrm>
            <a:off x="533398" y="4456275"/>
            <a:ext cx="111252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Het negatieve heeft een direct effect.</a:t>
            </a:r>
            <a:br>
              <a:rPr b="1" lang="nl-NL" sz="3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nl-NL" sz="3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Het positieve heeft meer tijd nodig.</a:t>
            </a:r>
            <a:endParaRPr/>
          </a:p>
        </p:txBody>
      </p:sp>
      <p:sp>
        <p:nvSpPr>
          <p:cNvPr id="512" name="Google Shape;512;p41"/>
          <p:cNvSpPr txBox="1"/>
          <p:nvPr/>
        </p:nvSpPr>
        <p:spPr>
          <a:xfrm>
            <a:off x="533398" y="3229933"/>
            <a:ext cx="111252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3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Wat is hier niet gezegd?</a:t>
            </a:r>
            <a:endParaRPr/>
          </a:p>
        </p:txBody>
      </p:sp>
      <p:pic>
        <p:nvPicPr>
          <p:cNvPr descr="NHL Stenden Emmen | Emmen" id="513" name="Google Shape;51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96351" y="2601917"/>
            <a:ext cx="3143246" cy="3143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lose-up van bladmuziek" id="519" name="Google Shape;519;p42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20" y="-1"/>
            <a:ext cx="1219198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42"/>
          <p:cNvSpPr/>
          <p:nvPr/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4901"/>
                </a:srgbClr>
              </a:gs>
              <a:gs pos="100000">
                <a:srgbClr val="000000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42"/>
          <p:cNvSpPr txBox="1"/>
          <p:nvPr>
            <p:ph type="ctrTitle"/>
          </p:nvPr>
        </p:nvSpPr>
        <p:spPr>
          <a:xfrm>
            <a:off x="624506" y="3991500"/>
            <a:ext cx="8837546" cy="1870483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Arial"/>
              <a:buNone/>
            </a:pPr>
            <a:r>
              <a:rPr lang="nl-NL" sz="5100">
                <a:solidFill>
                  <a:srgbClr val="FFFFFF"/>
                </a:solidFill>
              </a:rPr>
              <a:t>Waarom dat irritante liedje tóch goed gaat klinken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fbeelding met krant, tekst, Lettertype, zwart-wit&#10;&#10;Door AI gegenereerde inhoud is mogelijk onjuist." id="526" name="Google Shape;526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7346462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43"/>
          <p:cNvSpPr/>
          <p:nvPr/>
        </p:nvSpPr>
        <p:spPr>
          <a:xfrm>
            <a:off x="1428750" y="2245432"/>
            <a:ext cx="9029700" cy="3292582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28" name="Google Shape;528;p43"/>
          <p:cNvSpPr txBox="1"/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nl-NL" sz="6600"/>
              <a:t>Illusory truth</a:t>
            </a:r>
            <a:endParaRPr b="1" sz="6600"/>
          </a:p>
        </p:txBody>
      </p:sp>
      <p:sp>
        <p:nvSpPr>
          <p:cNvPr id="529" name="Google Shape;529;p43"/>
          <p:cNvSpPr txBox="1"/>
          <p:nvPr>
            <p:ph idx="1" type="subTitle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i="1" lang="nl-NL" sz="3200"/>
              <a:t>Herhaling maakt waar</a:t>
            </a:r>
            <a:endParaRPr i="1" sz="32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44"/>
          <p:cNvSpPr txBox="1"/>
          <p:nvPr>
            <p:ph idx="1" type="subTitle"/>
          </p:nvPr>
        </p:nvSpPr>
        <p:spPr>
          <a:xfrm>
            <a:off x="9123146" y="4801438"/>
            <a:ext cx="1468654" cy="693191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</a:pPr>
            <a:r>
              <a:rPr i="1" lang="nl-NL"/>
              <a:t>“Just do it!”</a:t>
            </a:r>
            <a:endParaRPr i="1"/>
          </a:p>
        </p:txBody>
      </p:sp>
      <p:pic>
        <p:nvPicPr>
          <p:cNvPr id="536" name="Google Shape;53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073" y="868753"/>
            <a:ext cx="7365843" cy="5120493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44"/>
          <p:cNvSpPr txBox="1"/>
          <p:nvPr/>
        </p:nvSpPr>
        <p:spPr>
          <a:xfrm>
            <a:off x="7562851" y="2749076"/>
            <a:ext cx="4606111" cy="1039524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b="1" lang="nl-NL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Marketing</a:t>
            </a:r>
            <a:endParaRPr b="1"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8" name="Google Shape;538;p44"/>
          <p:cNvPicPr preferRelativeResize="0"/>
          <p:nvPr/>
        </p:nvPicPr>
        <p:blipFill rotWithShape="1">
          <a:blip r:embed="rId4">
            <a:alphaModFix/>
          </a:blip>
          <a:srcRect b="37500" l="19458" r="30566" t="9722"/>
          <a:stretch/>
        </p:blipFill>
        <p:spPr>
          <a:xfrm>
            <a:off x="-12192000" y="-1537215"/>
            <a:ext cx="9974342" cy="10533345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44"/>
          <p:cNvSpPr/>
          <p:nvPr/>
        </p:nvSpPr>
        <p:spPr>
          <a:xfrm>
            <a:off x="-3509475" y="0"/>
            <a:ext cx="12192000" cy="6858000"/>
          </a:xfrm>
          <a:prstGeom prst="rect">
            <a:avLst/>
          </a:prstGeom>
          <a:gradFill>
            <a:gsLst>
              <a:gs pos="0">
                <a:srgbClr val="EFFCFC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endParaRPr/>
          </a:p>
        </p:txBody>
      </p:sp>
      <p:sp>
        <p:nvSpPr>
          <p:cNvPr id="540" name="Google Shape;540;p44"/>
          <p:cNvSpPr/>
          <p:nvPr/>
        </p:nvSpPr>
        <p:spPr>
          <a:xfrm>
            <a:off x="-14143053" y="0"/>
            <a:ext cx="1950875" cy="6858000"/>
          </a:xfrm>
          <a:prstGeom prst="rect">
            <a:avLst/>
          </a:prstGeom>
          <a:solidFill>
            <a:srgbClr val="C150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41" name="Google Shape;541;p44"/>
          <p:cNvSpPr txBox="1"/>
          <p:nvPr/>
        </p:nvSpPr>
        <p:spPr>
          <a:xfrm>
            <a:off x="-14142875" y="0"/>
            <a:ext cx="4537400" cy="1509618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nl-NL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Herhaling maakt waar in de:</a:t>
            </a:r>
            <a:endParaRPr/>
          </a:p>
        </p:txBody>
      </p:sp>
      <p:sp>
        <p:nvSpPr>
          <p:cNvPr id="542" name="Google Shape;542;p44"/>
          <p:cNvSpPr txBox="1"/>
          <p:nvPr/>
        </p:nvSpPr>
        <p:spPr>
          <a:xfrm>
            <a:off x="-13955964" y="4350333"/>
            <a:ext cx="3527750" cy="10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i="1" lang="nl-N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“Make America Great Again!”</a:t>
            </a:r>
            <a:endParaRPr/>
          </a:p>
        </p:txBody>
      </p:sp>
      <p:sp>
        <p:nvSpPr>
          <p:cNvPr id="543" name="Google Shape;543;p44"/>
          <p:cNvSpPr txBox="1"/>
          <p:nvPr/>
        </p:nvSpPr>
        <p:spPr>
          <a:xfrm>
            <a:off x="-14946569" y="1873175"/>
            <a:ext cx="5508961" cy="10568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b="1" lang="nl-NL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Politiek</a:t>
            </a:r>
            <a:endParaRPr/>
          </a:p>
        </p:txBody>
      </p:sp>
      <p:sp>
        <p:nvSpPr>
          <p:cNvPr id="544" name="Google Shape;544;p44"/>
          <p:cNvSpPr txBox="1"/>
          <p:nvPr>
            <p:ph type="ctrTitle"/>
          </p:nvPr>
        </p:nvSpPr>
        <p:spPr>
          <a:xfrm>
            <a:off x="7219950" y="-505517"/>
            <a:ext cx="4461977" cy="2241755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nl-NL"/>
              <a:t>Herhaling maakt waar in de:</a:t>
            </a:r>
            <a:endParaRPr b="1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45"/>
          <p:cNvSpPr txBox="1"/>
          <p:nvPr>
            <p:ph type="ctrTitle"/>
          </p:nvPr>
        </p:nvSpPr>
        <p:spPr>
          <a:xfrm>
            <a:off x="20554950" y="-505517"/>
            <a:ext cx="4461977" cy="2241755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nl-NL"/>
              <a:t>Herhaling maakt waar in de:</a:t>
            </a:r>
            <a:endParaRPr b="1"/>
          </a:p>
        </p:txBody>
      </p:sp>
      <p:sp>
        <p:nvSpPr>
          <p:cNvPr id="551" name="Google Shape;551;p45"/>
          <p:cNvSpPr txBox="1"/>
          <p:nvPr>
            <p:ph idx="1" type="subTitle"/>
          </p:nvPr>
        </p:nvSpPr>
        <p:spPr>
          <a:xfrm>
            <a:off x="22458146" y="4801438"/>
            <a:ext cx="1468654" cy="693191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</a:pPr>
            <a:r>
              <a:rPr i="1" lang="nl-NL"/>
              <a:t>“Just do it!”</a:t>
            </a:r>
            <a:endParaRPr i="1"/>
          </a:p>
        </p:txBody>
      </p:sp>
      <p:pic>
        <p:nvPicPr>
          <p:cNvPr id="552" name="Google Shape;552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845073" y="868753"/>
            <a:ext cx="7365843" cy="5120493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45"/>
          <p:cNvSpPr txBox="1"/>
          <p:nvPr/>
        </p:nvSpPr>
        <p:spPr>
          <a:xfrm>
            <a:off x="20897851" y="2749076"/>
            <a:ext cx="4606111" cy="1039524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b="1" lang="nl-NL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Marketing</a:t>
            </a:r>
            <a:endParaRPr b="1"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4" name="Google Shape;554;p45"/>
          <p:cNvPicPr preferRelativeResize="0"/>
          <p:nvPr/>
        </p:nvPicPr>
        <p:blipFill rotWithShape="1">
          <a:blip r:embed="rId4">
            <a:alphaModFix/>
          </a:blip>
          <a:srcRect b="37500" l="19457" r="30323" t="9722"/>
          <a:stretch/>
        </p:blipFill>
        <p:spPr>
          <a:xfrm>
            <a:off x="2169247" y="-1537215"/>
            <a:ext cx="10022753" cy="10533345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45"/>
          <p:cNvSpPr/>
          <p:nvPr/>
        </p:nvSpPr>
        <p:spPr>
          <a:xfrm>
            <a:off x="218194" y="0"/>
            <a:ext cx="1950875" cy="6858000"/>
          </a:xfrm>
          <a:prstGeom prst="rect">
            <a:avLst/>
          </a:prstGeom>
          <a:solidFill>
            <a:srgbClr val="C150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56" name="Google Shape;556;p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EFFCFC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45"/>
          <p:cNvSpPr txBox="1"/>
          <p:nvPr/>
        </p:nvSpPr>
        <p:spPr>
          <a:xfrm>
            <a:off x="218372" y="0"/>
            <a:ext cx="4537400" cy="1509618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nl-NL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Herhaling maakt waar in de:</a:t>
            </a:r>
            <a:endParaRPr/>
          </a:p>
        </p:txBody>
      </p:sp>
      <p:sp>
        <p:nvSpPr>
          <p:cNvPr id="558" name="Google Shape;558;p45"/>
          <p:cNvSpPr txBox="1"/>
          <p:nvPr/>
        </p:nvSpPr>
        <p:spPr>
          <a:xfrm>
            <a:off x="405283" y="4350333"/>
            <a:ext cx="3527750" cy="10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i="1" lang="nl-N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“Make America Great Again!”</a:t>
            </a:r>
            <a:endParaRPr/>
          </a:p>
        </p:txBody>
      </p:sp>
      <p:sp>
        <p:nvSpPr>
          <p:cNvPr id="559" name="Google Shape;559;p45"/>
          <p:cNvSpPr txBox="1"/>
          <p:nvPr/>
        </p:nvSpPr>
        <p:spPr>
          <a:xfrm>
            <a:off x="-585322" y="1873175"/>
            <a:ext cx="5508961" cy="10568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b="1" lang="nl-NL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Politiek</a:t>
            </a:r>
            <a:endParaRPr/>
          </a:p>
        </p:txBody>
      </p:sp>
      <p:pic>
        <p:nvPicPr>
          <p:cNvPr descr="A person in a suit standing in front of a chalkboard&#10;&#10;Description automatically generated" id="560" name="Google Shape;560;p45"/>
          <p:cNvPicPr preferRelativeResize="0"/>
          <p:nvPr/>
        </p:nvPicPr>
        <p:blipFill rotWithShape="1">
          <a:blip r:embed="rId5">
            <a:alphaModFix/>
          </a:blip>
          <a:srcRect b="9588" l="2452" r="8942" t="15534"/>
          <a:stretch/>
        </p:blipFill>
        <p:spPr>
          <a:xfrm>
            <a:off x="-13626879" y="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45"/>
          <p:cNvSpPr txBox="1"/>
          <p:nvPr/>
        </p:nvSpPr>
        <p:spPr>
          <a:xfrm>
            <a:off x="-12645919" y="389304"/>
            <a:ext cx="5189730" cy="2024107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b="1" lang="nl-NL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Herhaling maakt waar in het:</a:t>
            </a:r>
            <a:endParaRPr/>
          </a:p>
        </p:txBody>
      </p:sp>
      <p:sp>
        <p:nvSpPr>
          <p:cNvPr id="562" name="Google Shape;562;p45"/>
          <p:cNvSpPr txBox="1"/>
          <p:nvPr/>
        </p:nvSpPr>
        <p:spPr>
          <a:xfrm>
            <a:off x="-13211280" y="4250624"/>
            <a:ext cx="6526738" cy="1716445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i="1" lang="nl-NL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“Slechts 10% wordt onthouden</a:t>
            </a:r>
            <a:br>
              <a:rPr i="1" lang="nl-NL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1" lang="nl-NL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van wat we lezen”</a:t>
            </a:r>
            <a:endParaRPr/>
          </a:p>
        </p:txBody>
      </p:sp>
      <p:sp>
        <p:nvSpPr>
          <p:cNvPr id="563" name="Google Shape;563;p45"/>
          <p:cNvSpPr txBox="1"/>
          <p:nvPr/>
        </p:nvSpPr>
        <p:spPr>
          <a:xfrm>
            <a:off x="-12248425" y="2334187"/>
            <a:ext cx="4394742" cy="135985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nl-NL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Onderwijs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4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46"/>
          <p:cNvSpPr txBox="1"/>
          <p:nvPr>
            <p:ph type="ctrTitle"/>
          </p:nvPr>
        </p:nvSpPr>
        <p:spPr>
          <a:xfrm>
            <a:off x="34181829" y="-505517"/>
            <a:ext cx="4461977" cy="2241755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nl-NL"/>
              <a:t>Herhaling maakt waar in de:</a:t>
            </a:r>
            <a:endParaRPr b="1"/>
          </a:p>
        </p:txBody>
      </p:sp>
      <p:sp>
        <p:nvSpPr>
          <p:cNvPr id="570" name="Google Shape;570;p46"/>
          <p:cNvSpPr txBox="1"/>
          <p:nvPr>
            <p:ph idx="1" type="subTitle"/>
          </p:nvPr>
        </p:nvSpPr>
        <p:spPr>
          <a:xfrm>
            <a:off x="36085025" y="4801438"/>
            <a:ext cx="1468654" cy="693191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</a:pPr>
            <a:r>
              <a:rPr i="1" lang="nl-NL"/>
              <a:t>“Just do it!”</a:t>
            </a:r>
            <a:endParaRPr i="1"/>
          </a:p>
        </p:txBody>
      </p:sp>
      <p:pic>
        <p:nvPicPr>
          <p:cNvPr id="571" name="Google Shape;57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71952" y="868753"/>
            <a:ext cx="7365843" cy="5120493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46"/>
          <p:cNvSpPr txBox="1"/>
          <p:nvPr/>
        </p:nvSpPr>
        <p:spPr>
          <a:xfrm>
            <a:off x="34524730" y="2749076"/>
            <a:ext cx="4606111" cy="1039524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b="1" lang="nl-NL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Marketing</a:t>
            </a:r>
            <a:endParaRPr b="1"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3" name="Google Shape;573;p46"/>
          <p:cNvPicPr preferRelativeResize="0"/>
          <p:nvPr/>
        </p:nvPicPr>
        <p:blipFill rotWithShape="1">
          <a:blip r:embed="rId4">
            <a:alphaModFix/>
          </a:blip>
          <a:srcRect b="37500" l="19457" r="30323" t="9722"/>
          <a:stretch/>
        </p:blipFill>
        <p:spPr>
          <a:xfrm>
            <a:off x="15796126" y="-1537215"/>
            <a:ext cx="10022753" cy="1053334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46"/>
          <p:cNvSpPr/>
          <p:nvPr/>
        </p:nvSpPr>
        <p:spPr>
          <a:xfrm>
            <a:off x="13845073" y="0"/>
            <a:ext cx="1950875" cy="6858000"/>
          </a:xfrm>
          <a:prstGeom prst="rect">
            <a:avLst/>
          </a:prstGeom>
          <a:solidFill>
            <a:srgbClr val="C150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75" name="Google Shape;575;p46"/>
          <p:cNvSpPr/>
          <p:nvPr/>
        </p:nvSpPr>
        <p:spPr>
          <a:xfrm>
            <a:off x="13626879" y="0"/>
            <a:ext cx="12192000" cy="6858000"/>
          </a:xfrm>
          <a:prstGeom prst="rect">
            <a:avLst/>
          </a:prstGeom>
          <a:gradFill>
            <a:gsLst>
              <a:gs pos="0">
                <a:srgbClr val="EFFCFC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46"/>
          <p:cNvSpPr txBox="1"/>
          <p:nvPr/>
        </p:nvSpPr>
        <p:spPr>
          <a:xfrm>
            <a:off x="13845251" y="0"/>
            <a:ext cx="4537400" cy="1509618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nl-NL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Herhaling maakt waar in de:</a:t>
            </a:r>
            <a:endParaRPr/>
          </a:p>
        </p:txBody>
      </p:sp>
      <p:sp>
        <p:nvSpPr>
          <p:cNvPr id="577" name="Google Shape;577;p46"/>
          <p:cNvSpPr txBox="1"/>
          <p:nvPr/>
        </p:nvSpPr>
        <p:spPr>
          <a:xfrm>
            <a:off x="14032162" y="4350333"/>
            <a:ext cx="3527750" cy="10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i="1" lang="nl-N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“Make America Great Again!”</a:t>
            </a:r>
            <a:endParaRPr/>
          </a:p>
        </p:txBody>
      </p:sp>
      <p:sp>
        <p:nvSpPr>
          <p:cNvPr id="578" name="Google Shape;578;p46"/>
          <p:cNvSpPr txBox="1"/>
          <p:nvPr/>
        </p:nvSpPr>
        <p:spPr>
          <a:xfrm>
            <a:off x="13041557" y="1873175"/>
            <a:ext cx="5508961" cy="10568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b="1" lang="nl-NL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Politiek</a:t>
            </a:r>
            <a:endParaRPr/>
          </a:p>
        </p:txBody>
      </p:sp>
      <p:pic>
        <p:nvPicPr>
          <p:cNvPr descr="A person in a suit standing in front of a chalkboard&#10;&#10;Description automatically generated" id="579" name="Google Shape;579;p46"/>
          <p:cNvPicPr preferRelativeResize="0"/>
          <p:nvPr/>
        </p:nvPicPr>
        <p:blipFill rotWithShape="1">
          <a:blip r:embed="rId5">
            <a:alphaModFix/>
          </a:blip>
          <a:srcRect b="9588" l="2452" r="8942" t="15534"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46"/>
          <p:cNvSpPr txBox="1"/>
          <p:nvPr/>
        </p:nvSpPr>
        <p:spPr>
          <a:xfrm>
            <a:off x="980960" y="389304"/>
            <a:ext cx="5189730" cy="2024107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b="1" lang="nl-NL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Herhaling maakt waar in het:</a:t>
            </a:r>
            <a:endParaRPr/>
          </a:p>
        </p:txBody>
      </p:sp>
      <p:sp>
        <p:nvSpPr>
          <p:cNvPr id="581" name="Google Shape;581;p46"/>
          <p:cNvSpPr txBox="1"/>
          <p:nvPr/>
        </p:nvSpPr>
        <p:spPr>
          <a:xfrm>
            <a:off x="415599" y="4250624"/>
            <a:ext cx="6526738" cy="1716445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i="1" lang="nl-NL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“Slechts 10% wordt onthouden</a:t>
            </a:r>
            <a:br>
              <a:rPr i="1" lang="nl-NL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1" lang="nl-NL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van wat we lezen”</a:t>
            </a:r>
            <a:endParaRPr/>
          </a:p>
        </p:txBody>
      </p:sp>
      <p:sp>
        <p:nvSpPr>
          <p:cNvPr id="582" name="Google Shape;582;p46"/>
          <p:cNvSpPr txBox="1"/>
          <p:nvPr/>
        </p:nvSpPr>
        <p:spPr>
          <a:xfrm>
            <a:off x="1378454" y="2334187"/>
            <a:ext cx="4394742" cy="135985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nl-NL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Onderwijs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outen figuur" id="588" name="Google Shape;588;p47"/>
          <p:cNvPicPr preferRelativeResize="0"/>
          <p:nvPr/>
        </p:nvPicPr>
        <p:blipFill rotWithShape="1">
          <a:blip r:embed="rId3">
            <a:alphaModFix/>
          </a:blip>
          <a:srcRect b="15730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47"/>
          <p:cNvSpPr/>
          <p:nvPr/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6000">
                <a:srgbClr val="000000">
                  <a:alpha val="16862"/>
                </a:srgbClr>
              </a:gs>
              <a:gs pos="46000">
                <a:srgbClr val="000000">
                  <a:alpha val="29803"/>
                </a:srgbClr>
              </a:gs>
              <a:gs pos="100000">
                <a:srgbClr val="000000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47"/>
          <p:cNvSpPr txBox="1"/>
          <p:nvPr>
            <p:ph type="ctrTitle"/>
          </p:nvPr>
        </p:nvSpPr>
        <p:spPr>
          <a:xfrm>
            <a:off x="6511637" y="603315"/>
            <a:ext cx="5649211" cy="3685731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nl-NL" sz="6000"/>
              <a:t>Herhaling verdooft twijfel</a:t>
            </a:r>
            <a:endParaRPr b="1" sz="6000"/>
          </a:p>
        </p:txBody>
      </p:sp>
      <p:sp>
        <p:nvSpPr>
          <p:cNvPr id="591" name="Google Shape;591;p47"/>
          <p:cNvSpPr txBox="1"/>
          <p:nvPr>
            <p:ph idx="1" type="subTitle"/>
          </p:nvPr>
        </p:nvSpPr>
        <p:spPr>
          <a:xfrm>
            <a:off x="6511638" y="4437176"/>
            <a:ext cx="4007587" cy="1290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200"/>
              <a:buNone/>
            </a:pPr>
            <a:r>
              <a:rPr lang="nl-NL" sz="2200"/>
              <a:t>Kritisch denken verzwakken</a:t>
            </a:r>
            <a:endParaRPr sz="22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5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4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outen figuur" id="597" name="Google Shape;597;p48"/>
          <p:cNvPicPr preferRelativeResize="0"/>
          <p:nvPr/>
        </p:nvPicPr>
        <p:blipFill rotWithShape="1">
          <a:blip r:embed="rId3">
            <a:alphaModFix/>
          </a:blip>
          <a:srcRect b="15730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48"/>
          <p:cNvSpPr/>
          <p:nvPr/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6000">
                <a:srgbClr val="000000">
                  <a:alpha val="16862"/>
                </a:srgbClr>
              </a:gs>
              <a:gs pos="46000">
                <a:srgbClr val="000000">
                  <a:alpha val="29803"/>
                </a:srgbClr>
              </a:gs>
              <a:gs pos="100000">
                <a:srgbClr val="000000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48"/>
          <p:cNvSpPr txBox="1"/>
          <p:nvPr>
            <p:ph type="ctrTitle"/>
          </p:nvPr>
        </p:nvSpPr>
        <p:spPr>
          <a:xfrm>
            <a:off x="6511637" y="603315"/>
            <a:ext cx="5649211" cy="3685731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nl-NL" sz="6000"/>
              <a:t>Herhaling automatiseert</a:t>
            </a:r>
            <a:endParaRPr b="1" sz="6000"/>
          </a:p>
        </p:txBody>
      </p:sp>
      <p:sp>
        <p:nvSpPr>
          <p:cNvPr id="600" name="Google Shape;600;p48"/>
          <p:cNvSpPr txBox="1"/>
          <p:nvPr>
            <p:ph idx="1" type="subTitle"/>
          </p:nvPr>
        </p:nvSpPr>
        <p:spPr>
          <a:xfrm>
            <a:off x="6511638" y="4437176"/>
            <a:ext cx="4007587" cy="1290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200"/>
              <a:buNone/>
            </a:pPr>
            <a:r>
              <a:rPr lang="nl-NL" sz="2200"/>
              <a:t>Ook denkstrategieën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6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fbeelding met schets, tekening, Lijnillustraties, illustratie&#10;&#10;Door AI gegenereerde inhoud is mogelijk onjuist." id="605" name="Google Shape;605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0"/>
            <a:ext cx="121920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49"/>
          <p:cNvSpPr/>
          <p:nvPr/>
        </p:nvSpPr>
        <p:spPr>
          <a:xfrm>
            <a:off x="6756400" y="1574801"/>
            <a:ext cx="622300" cy="1562043"/>
          </a:xfrm>
          <a:custGeom>
            <a:rect b="b" l="l" r="r" t="t"/>
            <a:pathLst>
              <a:path extrusionOk="0" h="1562043" w="622300">
                <a:moveTo>
                  <a:pt x="0" y="0"/>
                </a:moveTo>
                <a:lnTo>
                  <a:pt x="622300" y="0"/>
                </a:lnTo>
                <a:lnTo>
                  <a:pt x="622300" y="1562043"/>
                </a:lnTo>
                <a:lnTo>
                  <a:pt x="0" y="156204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49"/>
          <p:cNvSpPr/>
          <p:nvPr/>
        </p:nvSpPr>
        <p:spPr>
          <a:xfrm>
            <a:off x="4864100" y="4446540"/>
            <a:ext cx="2514600" cy="608061"/>
          </a:xfrm>
          <a:custGeom>
            <a:rect b="b" l="l" r="r" t="t"/>
            <a:pathLst>
              <a:path extrusionOk="0" h="608061" w="2514600">
                <a:moveTo>
                  <a:pt x="0" y="0"/>
                </a:moveTo>
                <a:lnTo>
                  <a:pt x="2514600" y="0"/>
                </a:lnTo>
                <a:lnTo>
                  <a:pt x="2514600" y="608061"/>
                </a:lnTo>
                <a:lnTo>
                  <a:pt x="0" y="6080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49"/>
          <p:cNvSpPr/>
          <p:nvPr/>
        </p:nvSpPr>
        <p:spPr>
          <a:xfrm>
            <a:off x="4318000" y="1309069"/>
            <a:ext cx="3771900" cy="4965244"/>
          </a:xfrm>
          <a:custGeom>
            <a:rect b="b" l="l" r="r" t="t"/>
            <a:pathLst>
              <a:path extrusionOk="0" h="4965244" w="3771900">
                <a:moveTo>
                  <a:pt x="546100" y="3745531"/>
                </a:moveTo>
                <a:lnTo>
                  <a:pt x="3060700" y="3745531"/>
                </a:lnTo>
                <a:lnTo>
                  <a:pt x="3060700" y="4965244"/>
                </a:lnTo>
                <a:lnTo>
                  <a:pt x="546100" y="4965244"/>
                </a:lnTo>
                <a:close/>
                <a:moveTo>
                  <a:pt x="2438400" y="265731"/>
                </a:moveTo>
                <a:lnTo>
                  <a:pt x="2438400" y="1827773"/>
                </a:lnTo>
                <a:lnTo>
                  <a:pt x="3060700" y="1827773"/>
                </a:lnTo>
                <a:lnTo>
                  <a:pt x="3060700" y="265731"/>
                </a:lnTo>
                <a:close/>
                <a:moveTo>
                  <a:pt x="2438400" y="0"/>
                </a:moveTo>
                <a:lnTo>
                  <a:pt x="3060700" y="0"/>
                </a:lnTo>
                <a:lnTo>
                  <a:pt x="3060700" y="265730"/>
                </a:lnTo>
                <a:lnTo>
                  <a:pt x="3771900" y="265730"/>
                </a:lnTo>
                <a:lnTo>
                  <a:pt x="3771900" y="3745530"/>
                </a:lnTo>
                <a:lnTo>
                  <a:pt x="3060700" y="3745530"/>
                </a:lnTo>
                <a:lnTo>
                  <a:pt x="3060700" y="3137469"/>
                </a:lnTo>
                <a:lnTo>
                  <a:pt x="546100" y="3137469"/>
                </a:lnTo>
                <a:lnTo>
                  <a:pt x="546100" y="3745530"/>
                </a:lnTo>
                <a:lnTo>
                  <a:pt x="0" y="3745530"/>
                </a:lnTo>
                <a:lnTo>
                  <a:pt x="0" y="265730"/>
                </a:lnTo>
                <a:lnTo>
                  <a:pt x="2438400" y="2657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49"/>
          <p:cNvSpPr txBox="1"/>
          <p:nvPr>
            <p:ph type="ctrTitle"/>
          </p:nvPr>
        </p:nvSpPr>
        <p:spPr>
          <a:xfrm>
            <a:off x="415600" y="214892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nl-NL"/>
              <a:t>Illusory truth</a:t>
            </a:r>
            <a:endParaRPr b="1"/>
          </a:p>
        </p:txBody>
      </p:sp>
      <p:sp>
        <p:nvSpPr>
          <p:cNvPr id="610" name="Google Shape;610;p49"/>
          <p:cNvSpPr txBox="1"/>
          <p:nvPr>
            <p:ph idx="1" type="subTitle"/>
          </p:nvPr>
        </p:nvSpPr>
        <p:spPr>
          <a:xfrm>
            <a:off x="415600" y="5307497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nl-NL"/>
              <a:t>Herhaling maakt waar</a:t>
            </a:r>
            <a:endParaRPr/>
          </a:p>
        </p:txBody>
      </p:sp>
      <p:sp>
        <p:nvSpPr>
          <p:cNvPr id="611" name="Google Shape;611;p4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EFFCFC">
                  <a:alpha val="0"/>
                </a:srgbClr>
              </a:gs>
              <a:gs pos="44000">
                <a:srgbClr val="EFFCFC">
                  <a:alpha val="0"/>
                </a:srgbClr>
              </a:gs>
              <a:gs pos="100000">
                <a:srgbClr val="000000">
                  <a:alpha val="20784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fbeelding met buitenshuis, hemel, wolk, raam&#10;&#10;Door AI gegenereerde inhoud is mogelijk onjuist." id="146" name="Google Shape;14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440180"/>
            <a:ext cx="12192000" cy="861568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5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dk1">
              <a:alpha val="4784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5"/>
          <p:cNvSpPr txBox="1"/>
          <p:nvPr>
            <p:ph type="title"/>
          </p:nvPr>
        </p:nvSpPr>
        <p:spPr>
          <a:xfrm>
            <a:off x="0" y="1165285"/>
            <a:ext cx="12192000" cy="1132258"/>
          </a:xfrm>
          <a:prstGeom prst="rect">
            <a:avLst/>
          </a:prstGeom>
          <a:solidFill>
            <a:schemeClr val="lt1">
              <a:alpha val="72941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nl-NL"/>
              <a:t>Het Doel: De vraag beantwoorden waarom jouw brein soms ‘ja’ zegt tegen onzin.</a:t>
            </a:r>
            <a:endParaRPr/>
          </a:p>
        </p:txBody>
      </p:sp>
      <p:sp>
        <p:nvSpPr>
          <p:cNvPr id="149" name="Google Shape;149;p5"/>
          <p:cNvSpPr txBox="1"/>
          <p:nvPr>
            <p:ph idx="1" type="body"/>
          </p:nvPr>
        </p:nvSpPr>
        <p:spPr>
          <a:xfrm>
            <a:off x="0" y="4933479"/>
            <a:ext cx="12192000" cy="530635"/>
          </a:xfrm>
          <a:prstGeom prst="rect">
            <a:avLst/>
          </a:prstGeom>
          <a:solidFill>
            <a:schemeClr val="lt1">
              <a:alpha val="72941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/>
              <a:t>Je kunt minimaal drie effecten noemen waardoor ‘waarheidsgevoel’ gestuurd kan worden.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fbeelding met creativiteit&#10;&#10;Door AI gegenereerde inhoud is mogelijk onjuist." id="617" name="Google Shape;617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57371" y="-3629"/>
            <a:ext cx="6865258" cy="6865258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50"/>
          <p:cNvSpPr/>
          <p:nvPr/>
        </p:nvSpPr>
        <p:spPr>
          <a:xfrm>
            <a:off x="0" y="0"/>
            <a:ext cx="12192000" cy="6861629"/>
          </a:xfrm>
          <a:prstGeom prst="rect">
            <a:avLst/>
          </a:prstGeom>
          <a:gradFill>
            <a:gsLst>
              <a:gs pos="0">
                <a:srgbClr val="51E14B">
                  <a:alpha val="90980"/>
                </a:srgbClr>
              </a:gs>
              <a:gs pos="100000">
                <a:srgbClr val="FED652">
                  <a:alpha val="27843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619" name="Google Shape;619;p50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nl-NL"/>
              <a:t>Opdracht</a:t>
            </a:r>
            <a:endParaRPr/>
          </a:p>
        </p:txBody>
      </p:sp>
      <p:sp>
        <p:nvSpPr>
          <p:cNvPr id="620" name="Google Shape;620;p50"/>
          <p:cNvSpPr txBox="1"/>
          <p:nvPr/>
        </p:nvSpPr>
        <p:spPr>
          <a:xfrm>
            <a:off x="612647" y="1715531"/>
            <a:ext cx="5309182" cy="49174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nl-NL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 opzoek naar een video waarin 1 of meerdere van de theorieën te zien is.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fbeelding met Graphics, patroon, grafische vormgeving, kunst&#10;&#10;Door AI gegenereerde inhoud is mogelijk onjuist." id="621" name="Google Shape;621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62010762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" name="Google Shape;627;p51"/>
          <p:cNvGrpSpPr/>
          <p:nvPr/>
        </p:nvGrpSpPr>
        <p:grpSpPr>
          <a:xfrm>
            <a:off x="7692571" y="440872"/>
            <a:ext cx="914400" cy="914400"/>
            <a:chOff x="1117600" y="-841829"/>
            <a:chExt cx="914400" cy="914400"/>
          </a:xfrm>
        </p:grpSpPr>
        <p:sp>
          <p:nvSpPr>
            <p:cNvPr id="628" name="Google Shape;628;p51"/>
            <p:cNvSpPr/>
            <p:nvPr/>
          </p:nvSpPr>
          <p:spPr>
            <a:xfrm>
              <a:off x="1117600" y="-841829"/>
              <a:ext cx="914400" cy="9144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51"/>
            <p:cNvSpPr/>
            <p:nvPr/>
          </p:nvSpPr>
          <p:spPr>
            <a:xfrm>
              <a:off x="1335315" y="-595086"/>
              <a:ext cx="478970" cy="478970"/>
            </a:xfrm>
            <a:prstGeom prst="plus">
              <a:avLst>
                <a:gd fmla="val 50000" name="adj"/>
              </a:avLst>
            </a:prstGeom>
            <a:solidFill>
              <a:schemeClr val="lt1"/>
            </a:solidFill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Padlet - Visuele samenwerking voor creatief werk en onderwijs" id="630" name="Google Shape;630;p5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87876" y="1422400"/>
            <a:ext cx="5168900" cy="5168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2+ Thousand Upload Photo Icon Royalty-Free Images, Stock Photos &amp; Pictures  | Shutterstock" id="631" name="Google Shape;631;p51"/>
          <p:cNvPicPr preferRelativeResize="0"/>
          <p:nvPr/>
        </p:nvPicPr>
        <p:blipFill rotWithShape="1">
          <a:blip r:embed="rId5">
            <a:alphaModFix/>
          </a:blip>
          <a:srcRect b="30407" l="51418" r="28095" t="22245"/>
          <a:stretch/>
        </p:blipFill>
        <p:spPr>
          <a:xfrm flipH="1">
            <a:off x="9971313" y="266700"/>
            <a:ext cx="1524001" cy="1262744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5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51000">
                <a:srgbClr val="FFFFFF">
                  <a:alpha val="0"/>
                </a:srgbClr>
              </a:gs>
              <a:gs pos="100000">
                <a:srgbClr val="00B0F0">
                  <a:alpha val="47843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fbeelding met Graphics, patroon, grafische vormgeving, kunst&#10;&#10;Door AI gegenereerde inhoud is mogelijk onjuist." id="633" name="Google Shape;633;p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5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and met rode draden" id="640" name="Google Shape;640;p52"/>
          <p:cNvPicPr preferRelativeResize="0"/>
          <p:nvPr/>
        </p:nvPicPr>
        <p:blipFill rotWithShape="1">
          <a:blip r:embed="rId3">
            <a:alphaModFix/>
          </a:blip>
          <a:srcRect b="7193" l="0" r="0" t="8538"/>
          <a:stretch/>
        </p:blipFill>
        <p:spPr>
          <a:xfrm>
            <a:off x="20" y="-1"/>
            <a:ext cx="1219198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52"/>
          <p:cNvSpPr/>
          <p:nvPr/>
        </p:nvSpPr>
        <p:spPr>
          <a:xfrm rot="5400000">
            <a:off x="752015" y="-752015"/>
            <a:ext cx="6858000" cy="836203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49803"/>
                </a:srgbClr>
              </a:gs>
              <a:gs pos="100000">
                <a:srgbClr val="000000">
                  <a:alpha val="6000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52"/>
          <p:cNvSpPr txBox="1"/>
          <p:nvPr>
            <p:ph type="title"/>
          </p:nvPr>
        </p:nvSpPr>
        <p:spPr>
          <a:xfrm>
            <a:off x="626918" y="3429000"/>
            <a:ext cx="4506064" cy="188874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lang="nl-NL" sz="4000">
                <a:solidFill>
                  <a:srgbClr val="FFFFFF"/>
                </a:solidFill>
              </a:rPr>
              <a:t>Theorie koppelen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dlet - Visuele samenwerking voor creatief werk en onderwijs" id="648" name="Google Shape;648;p5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21257" y="5248076"/>
            <a:ext cx="1609924" cy="1609924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53"/>
          <p:cNvSpPr/>
          <p:nvPr/>
        </p:nvSpPr>
        <p:spPr>
          <a:xfrm>
            <a:off x="12192000" y="0"/>
            <a:ext cx="12192000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51000">
                <a:srgbClr val="FFFFFF">
                  <a:alpha val="0"/>
                </a:srgbClr>
              </a:gs>
              <a:gs pos="100000">
                <a:srgbClr val="00B0F0">
                  <a:alpha val="47843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0" name="Google Shape;650;p53"/>
          <p:cNvGrpSpPr/>
          <p:nvPr/>
        </p:nvGrpSpPr>
        <p:grpSpPr>
          <a:xfrm>
            <a:off x="9710134" y="182426"/>
            <a:ext cx="2090778" cy="2090778"/>
            <a:chOff x="9710134" y="182426"/>
            <a:chExt cx="2090778" cy="2090778"/>
          </a:xfrm>
        </p:grpSpPr>
        <p:sp>
          <p:nvSpPr>
            <p:cNvPr id="651" name="Google Shape;651;p53"/>
            <p:cNvSpPr/>
            <p:nvPr/>
          </p:nvSpPr>
          <p:spPr>
            <a:xfrm>
              <a:off x="9710134" y="182426"/>
              <a:ext cx="2090778" cy="209077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outerShdw blurRad="215900" sx="106000" rotWithShape="0" algn="ctr" dir="3600000" dist="152400" sy="106000">
                <a:srgbClr val="000000">
                  <a:alpha val="4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53"/>
            <p:cNvSpPr txBox="1"/>
            <p:nvPr/>
          </p:nvSpPr>
          <p:spPr>
            <a:xfrm>
              <a:off x="9881214" y="639989"/>
              <a:ext cx="1890564" cy="12384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 fontScale="92500"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Arial"/>
                <a:buNone/>
              </a:pPr>
              <a:r>
                <a:rPr b="1" lang="nl-NL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Drog-redenen</a:t>
              </a:r>
              <a:endPara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53"/>
          <p:cNvGrpSpPr/>
          <p:nvPr/>
        </p:nvGrpSpPr>
        <p:grpSpPr>
          <a:xfrm>
            <a:off x="7057615" y="182426"/>
            <a:ext cx="2090778" cy="2090778"/>
            <a:chOff x="7057615" y="182426"/>
            <a:chExt cx="2090778" cy="2090778"/>
          </a:xfrm>
        </p:grpSpPr>
        <p:sp>
          <p:nvSpPr>
            <p:cNvPr id="654" name="Google Shape;654;p53"/>
            <p:cNvSpPr/>
            <p:nvPr/>
          </p:nvSpPr>
          <p:spPr>
            <a:xfrm>
              <a:off x="7057615" y="182426"/>
              <a:ext cx="2090778" cy="209077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215900" sx="106000" rotWithShape="0" algn="ctr" dir="3600000" dist="152400" sy="106000">
                <a:srgbClr val="000000">
                  <a:alpha val="4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53"/>
            <p:cNvSpPr txBox="1"/>
            <p:nvPr/>
          </p:nvSpPr>
          <p:spPr>
            <a:xfrm>
              <a:off x="7322453" y="802004"/>
              <a:ext cx="1561101" cy="9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</a:pPr>
              <a:r>
                <a:rPr b="1" lang="nl-NL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ELM</a:t>
              </a:r>
              <a:endParaRPr/>
            </a:p>
          </p:txBody>
        </p:sp>
      </p:grpSp>
      <p:grpSp>
        <p:nvGrpSpPr>
          <p:cNvPr id="656" name="Google Shape;656;p53"/>
          <p:cNvGrpSpPr/>
          <p:nvPr/>
        </p:nvGrpSpPr>
        <p:grpSpPr>
          <a:xfrm>
            <a:off x="7057615" y="2971437"/>
            <a:ext cx="2140487" cy="2090778"/>
            <a:chOff x="7057615" y="2971437"/>
            <a:chExt cx="2140487" cy="2090778"/>
          </a:xfrm>
        </p:grpSpPr>
        <p:sp>
          <p:nvSpPr>
            <p:cNvPr id="657" name="Google Shape;657;p53"/>
            <p:cNvSpPr/>
            <p:nvPr/>
          </p:nvSpPr>
          <p:spPr>
            <a:xfrm>
              <a:off x="7057615" y="2971437"/>
              <a:ext cx="2090778" cy="209077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215900" sx="106000" rotWithShape="0" algn="ctr" dir="3600000" dist="152400" sy="106000">
                <a:srgbClr val="000000">
                  <a:alpha val="4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53"/>
            <p:cNvSpPr txBox="1"/>
            <p:nvPr/>
          </p:nvSpPr>
          <p:spPr>
            <a:xfrm>
              <a:off x="7133772" y="3724184"/>
              <a:ext cx="2064330" cy="12384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</a:pPr>
              <a:r>
                <a:rPr b="1" lang="nl-NL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Framing</a:t>
              </a:r>
              <a:endParaRPr/>
            </a:p>
          </p:txBody>
        </p:sp>
      </p:grpSp>
      <p:grpSp>
        <p:nvGrpSpPr>
          <p:cNvPr id="659" name="Google Shape;659;p53"/>
          <p:cNvGrpSpPr/>
          <p:nvPr/>
        </p:nvGrpSpPr>
        <p:grpSpPr>
          <a:xfrm>
            <a:off x="9710134" y="2971437"/>
            <a:ext cx="2223402" cy="2090778"/>
            <a:chOff x="9710134" y="2971437"/>
            <a:chExt cx="2223402" cy="2090778"/>
          </a:xfrm>
        </p:grpSpPr>
        <p:sp>
          <p:nvSpPr>
            <p:cNvPr id="660" name="Google Shape;660;p53"/>
            <p:cNvSpPr/>
            <p:nvPr/>
          </p:nvSpPr>
          <p:spPr>
            <a:xfrm>
              <a:off x="9710134" y="2971437"/>
              <a:ext cx="2090778" cy="2090778"/>
            </a:xfrm>
            <a:prstGeom prst="ellipse">
              <a:avLst/>
            </a:prstGeom>
            <a:solidFill>
              <a:srgbClr val="C150D5"/>
            </a:solidFill>
            <a:ln>
              <a:noFill/>
            </a:ln>
            <a:effectLst>
              <a:outerShdw blurRad="215900" sx="106000" rotWithShape="0" algn="ctr" dir="3600000" dist="152400" sy="106000">
                <a:srgbClr val="000000">
                  <a:alpha val="4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53"/>
            <p:cNvSpPr txBox="1"/>
            <p:nvPr/>
          </p:nvSpPr>
          <p:spPr>
            <a:xfrm>
              <a:off x="9881214" y="3591290"/>
              <a:ext cx="2052322" cy="1388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</a:pPr>
              <a:r>
                <a:rPr b="1" lang="nl-NL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Illusory Truth</a:t>
              </a:r>
              <a:endPara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Afbeelding met Graphics, patroon, grafische vormgeving, kunst&#10;&#10;Door AI gegenereerde inhoud is mogelijk onjuist." id="662" name="Google Shape;662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8" name="Google Shape;668;p54"/>
          <p:cNvGrpSpPr/>
          <p:nvPr/>
        </p:nvGrpSpPr>
        <p:grpSpPr>
          <a:xfrm>
            <a:off x="119787" y="76290"/>
            <a:ext cx="2090778" cy="2090778"/>
            <a:chOff x="7057615" y="182426"/>
            <a:chExt cx="2090778" cy="2090778"/>
          </a:xfrm>
        </p:grpSpPr>
        <p:sp>
          <p:nvSpPr>
            <p:cNvPr id="669" name="Google Shape;669;p54"/>
            <p:cNvSpPr/>
            <p:nvPr/>
          </p:nvSpPr>
          <p:spPr>
            <a:xfrm>
              <a:off x="7057615" y="182426"/>
              <a:ext cx="2090778" cy="209077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215900" sx="106000" rotWithShape="0" algn="ctr" dir="3600000" dist="152400" sy="106000">
                <a:srgbClr val="000000">
                  <a:alpha val="4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54"/>
            <p:cNvSpPr txBox="1"/>
            <p:nvPr/>
          </p:nvSpPr>
          <p:spPr>
            <a:xfrm>
              <a:off x="7322453" y="802004"/>
              <a:ext cx="1561101" cy="9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</a:pPr>
              <a:r>
                <a:rPr b="1" lang="nl-NL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ELM</a:t>
              </a:r>
              <a:endParaRPr/>
            </a:p>
          </p:txBody>
        </p:sp>
      </p:grpSp>
      <p:grpSp>
        <p:nvGrpSpPr>
          <p:cNvPr id="671" name="Google Shape;671;p54"/>
          <p:cNvGrpSpPr/>
          <p:nvPr/>
        </p:nvGrpSpPr>
        <p:grpSpPr>
          <a:xfrm>
            <a:off x="144642" y="1500512"/>
            <a:ext cx="2090778" cy="2090778"/>
            <a:chOff x="9710134" y="182426"/>
            <a:chExt cx="2090778" cy="2090778"/>
          </a:xfrm>
        </p:grpSpPr>
        <p:sp>
          <p:nvSpPr>
            <p:cNvPr id="672" name="Google Shape;672;p54"/>
            <p:cNvSpPr/>
            <p:nvPr/>
          </p:nvSpPr>
          <p:spPr>
            <a:xfrm>
              <a:off x="9710134" y="182426"/>
              <a:ext cx="2090778" cy="209077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outerShdw blurRad="215900" sx="106000" rotWithShape="0" algn="ctr" dir="3600000" dist="152400" sy="106000">
                <a:srgbClr val="000000">
                  <a:alpha val="4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54"/>
            <p:cNvSpPr txBox="1"/>
            <p:nvPr/>
          </p:nvSpPr>
          <p:spPr>
            <a:xfrm>
              <a:off x="9881214" y="639989"/>
              <a:ext cx="1890564" cy="12384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 fontScale="92500"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Arial"/>
                <a:buNone/>
              </a:pPr>
              <a:r>
                <a:rPr b="1" lang="nl-NL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Drog-redenen</a:t>
              </a:r>
              <a:endPara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54"/>
          <p:cNvGrpSpPr/>
          <p:nvPr/>
        </p:nvGrpSpPr>
        <p:grpSpPr>
          <a:xfrm>
            <a:off x="94933" y="3165754"/>
            <a:ext cx="2140487" cy="2090778"/>
            <a:chOff x="7057615" y="2971437"/>
            <a:chExt cx="2140487" cy="2090778"/>
          </a:xfrm>
        </p:grpSpPr>
        <p:sp>
          <p:nvSpPr>
            <p:cNvPr id="675" name="Google Shape;675;p54"/>
            <p:cNvSpPr/>
            <p:nvPr/>
          </p:nvSpPr>
          <p:spPr>
            <a:xfrm>
              <a:off x="7057615" y="2971437"/>
              <a:ext cx="2090778" cy="209077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215900" sx="106000" rotWithShape="0" algn="ctr" dir="3600000" dist="152400" sy="106000">
                <a:srgbClr val="000000">
                  <a:alpha val="4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54"/>
            <p:cNvSpPr txBox="1"/>
            <p:nvPr/>
          </p:nvSpPr>
          <p:spPr>
            <a:xfrm>
              <a:off x="7133772" y="3724184"/>
              <a:ext cx="2064330" cy="12384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</a:pPr>
              <a:r>
                <a:rPr b="1" lang="nl-NL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Framing</a:t>
              </a:r>
              <a:endParaRPr/>
            </a:p>
          </p:txBody>
        </p:sp>
      </p:grpSp>
      <p:grpSp>
        <p:nvGrpSpPr>
          <p:cNvPr id="677" name="Google Shape;677;p54"/>
          <p:cNvGrpSpPr/>
          <p:nvPr/>
        </p:nvGrpSpPr>
        <p:grpSpPr>
          <a:xfrm>
            <a:off x="78330" y="4671882"/>
            <a:ext cx="2223402" cy="2090778"/>
            <a:chOff x="9710134" y="2971437"/>
            <a:chExt cx="2223402" cy="2090778"/>
          </a:xfrm>
        </p:grpSpPr>
        <p:sp>
          <p:nvSpPr>
            <p:cNvPr id="678" name="Google Shape;678;p54"/>
            <p:cNvSpPr/>
            <p:nvPr/>
          </p:nvSpPr>
          <p:spPr>
            <a:xfrm>
              <a:off x="9710134" y="2971437"/>
              <a:ext cx="2090778" cy="2090778"/>
            </a:xfrm>
            <a:prstGeom prst="ellipse">
              <a:avLst/>
            </a:prstGeom>
            <a:solidFill>
              <a:srgbClr val="C150D5"/>
            </a:solidFill>
            <a:ln>
              <a:noFill/>
            </a:ln>
            <a:effectLst>
              <a:outerShdw blurRad="215900" sx="106000" rotWithShape="0" algn="ctr" dir="3600000" dist="152400" sy="106000">
                <a:srgbClr val="000000">
                  <a:alpha val="4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54"/>
            <p:cNvSpPr txBox="1"/>
            <p:nvPr/>
          </p:nvSpPr>
          <p:spPr>
            <a:xfrm>
              <a:off x="9881214" y="3591290"/>
              <a:ext cx="2052322" cy="1388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</a:pPr>
              <a:r>
                <a:rPr b="1" lang="nl-NL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Illusory Truth</a:t>
              </a:r>
              <a:endPara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0" name="Google Shape;680;p54"/>
          <p:cNvSpPr txBox="1"/>
          <p:nvPr/>
        </p:nvSpPr>
        <p:spPr>
          <a:xfrm>
            <a:off x="3048000" y="1958075"/>
            <a:ext cx="838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7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Eerste gezicht</a:t>
            </a:r>
            <a:endParaRPr/>
          </a:p>
        </p:txBody>
      </p:sp>
      <p:sp>
        <p:nvSpPr>
          <p:cNvPr id="681" name="Google Shape;681;p54"/>
          <p:cNvSpPr txBox="1"/>
          <p:nvPr/>
        </p:nvSpPr>
        <p:spPr>
          <a:xfrm>
            <a:off x="3048000" y="3424925"/>
            <a:ext cx="838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7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Niet gezegd?</a:t>
            </a:r>
            <a:endParaRPr/>
          </a:p>
        </p:txBody>
      </p:sp>
      <p:sp>
        <p:nvSpPr>
          <p:cNvPr id="682" name="Google Shape;682;p54"/>
          <p:cNvSpPr txBox="1"/>
          <p:nvPr/>
        </p:nvSpPr>
        <p:spPr>
          <a:xfrm>
            <a:off x="3048000" y="5034939"/>
            <a:ext cx="838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7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Herhalen, herhalen,</a:t>
            </a:r>
            <a:endParaRPr/>
          </a:p>
        </p:txBody>
      </p:sp>
      <p:sp>
        <p:nvSpPr>
          <p:cNvPr id="683" name="Google Shape;683;p54"/>
          <p:cNvSpPr txBox="1"/>
          <p:nvPr/>
        </p:nvSpPr>
        <p:spPr>
          <a:xfrm>
            <a:off x="3048000" y="487150"/>
            <a:ext cx="838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7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Geloofwaardig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9" name="Google Shape;689;p55"/>
          <p:cNvGrpSpPr/>
          <p:nvPr/>
        </p:nvGrpSpPr>
        <p:grpSpPr>
          <a:xfrm>
            <a:off x="264304" y="34805"/>
            <a:ext cx="11927696" cy="8059338"/>
            <a:chOff x="-1149086" y="-1"/>
            <a:chExt cx="14779364" cy="9870974"/>
          </a:xfrm>
        </p:grpSpPr>
        <p:pic>
          <p:nvPicPr>
            <p:cNvPr descr="Afbeelding met tekst, kleding, tekening, schoeisel&#10;&#10;Door AI gegenereerde inhoud is mogelijk onjuist." id="690" name="Google Shape;690;p5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149086" y="-1"/>
              <a:ext cx="14779364" cy="9851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fbeelding met tekst, kleding, tekening, schoeisel&#10;&#10;Door AI gegenereerde inhoud is mogelijk onjuist." id="691" name="Google Shape;691;p55"/>
            <p:cNvPicPr preferRelativeResize="0"/>
            <p:nvPr/>
          </p:nvPicPr>
          <p:blipFill rotWithShape="1">
            <a:blip r:embed="rId4">
              <a:alphaModFix/>
            </a:blip>
            <a:srcRect b="0" l="26207" r="61677" t="50660"/>
            <a:stretch/>
          </p:blipFill>
          <p:spPr>
            <a:xfrm>
              <a:off x="4449896" y="5010151"/>
              <a:ext cx="3074854" cy="48608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fbeelding met tekst, kleding, tekening, schoeisel&#10;&#10;Door AI gegenereerde inhoud is mogelijk onjuist." id="692" name="Google Shape;692;p55"/>
            <p:cNvPicPr preferRelativeResize="0"/>
            <p:nvPr/>
          </p:nvPicPr>
          <p:blipFill rotWithShape="1">
            <a:blip r:embed="rId5">
              <a:alphaModFix/>
            </a:blip>
            <a:srcRect b="40831" l="53404" r="37444" t="44086"/>
            <a:stretch/>
          </p:blipFill>
          <p:spPr>
            <a:xfrm>
              <a:off x="6705600" y="4267200"/>
              <a:ext cx="1352550" cy="14859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Zelfreflectie helpt je om te groeien. Wat kun jij leren om te verbeteren?" id="693" name="Google Shape;693;p55"/>
          <p:cNvPicPr preferRelativeResize="0"/>
          <p:nvPr/>
        </p:nvPicPr>
        <p:blipFill rotWithShape="1">
          <a:blip r:embed="rId6">
            <a:alphaModFix/>
          </a:blip>
          <a:srcRect b="0" l="48396" r="0" t="0"/>
          <a:stretch/>
        </p:blipFill>
        <p:spPr>
          <a:xfrm>
            <a:off x="6096000" y="34805"/>
            <a:ext cx="749097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Zelfreflectie helpt je om te groeien. Wat kun jij leren om te verbeteren?" id="694" name="Google Shape;694;p55"/>
          <p:cNvPicPr preferRelativeResize="0"/>
          <p:nvPr/>
        </p:nvPicPr>
        <p:blipFill rotWithShape="1">
          <a:blip r:embed="rId6">
            <a:alphaModFix/>
          </a:blip>
          <a:srcRect b="0" l="0" r="51605" t="0"/>
          <a:stretch/>
        </p:blipFill>
        <p:spPr>
          <a:xfrm>
            <a:off x="-929126" y="0"/>
            <a:ext cx="70251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Google Shape;695;p55"/>
          <p:cNvSpPr txBox="1"/>
          <p:nvPr>
            <p:ph type="title"/>
          </p:nvPr>
        </p:nvSpPr>
        <p:spPr>
          <a:xfrm>
            <a:off x="8636001" y="548640"/>
            <a:ext cx="3556000" cy="1132258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400"/>
              <a:buFont typeface="Arial"/>
              <a:buNone/>
            </a:pPr>
            <a:r>
              <a:rPr lang="nl-NL" sz="4400">
                <a:solidFill>
                  <a:srgbClr val="7F7F7F"/>
                </a:solidFill>
              </a:rPr>
              <a:t>Zelfreflectie</a:t>
            </a:r>
            <a:endParaRPr/>
          </a:p>
        </p:txBody>
      </p:sp>
      <p:sp>
        <p:nvSpPr>
          <p:cNvPr id="696" name="Google Shape;696;p55"/>
          <p:cNvSpPr txBox="1"/>
          <p:nvPr/>
        </p:nvSpPr>
        <p:spPr>
          <a:xfrm>
            <a:off x="264304" y="3463805"/>
            <a:ext cx="2740153" cy="3198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 ga je uit deze les gebruiken in jouw leven en/of werk?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55"/>
          <p:cNvSpPr txBox="1"/>
          <p:nvPr/>
        </p:nvSpPr>
        <p:spPr>
          <a:xfrm>
            <a:off x="264304" y="118205"/>
            <a:ext cx="2740153" cy="3198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Welke effecten ken je waardoor ‘waarheidsgevoel’ gestuurd kan worden?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55"/>
          <p:cNvSpPr/>
          <p:nvPr/>
        </p:nvSpPr>
        <p:spPr>
          <a:xfrm>
            <a:off x="238902" y="0"/>
            <a:ext cx="11953097" cy="689280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55"/>
          <p:cNvSpPr txBox="1"/>
          <p:nvPr/>
        </p:nvSpPr>
        <p:spPr>
          <a:xfrm>
            <a:off x="7826248" y="241068"/>
            <a:ext cx="3895852" cy="1600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nl-NL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Vaccineren tegen dit soort mechanismes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55"/>
          <p:cNvSpPr txBox="1"/>
          <p:nvPr/>
        </p:nvSpPr>
        <p:spPr>
          <a:xfrm>
            <a:off x="-25401" y="4775198"/>
            <a:ext cx="6614887" cy="20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nl-NL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Uitzoeken wat de bron is en wat andere bronnen zeggen.</a:t>
            </a:r>
            <a:endParaRPr/>
          </a:p>
          <a:p>
            <a:pPr indent="0" lvl="0" marL="228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55"/>
          <p:cNvSpPr txBox="1"/>
          <p:nvPr/>
        </p:nvSpPr>
        <p:spPr>
          <a:xfrm>
            <a:off x="64299" y="2387599"/>
            <a:ext cx="4977602" cy="2082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nl-NL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Prebunking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1" marL="4572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nl-N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Zelf fake news maken</a:t>
            </a:r>
            <a:endParaRPr/>
          </a:p>
          <a:p>
            <a:pPr indent="-228600" lvl="1" marL="4572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nl-N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game “Bad News”</a:t>
            </a:r>
            <a:br>
              <a:rPr b="0" i="0" lang="nl-N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nl-NL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https://www.getbadnews.com/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55"/>
          <p:cNvSpPr txBox="1"/>
          <p:nvPr/>
        </p:nvSpPr>
        <p:spPr>
          <a:xfrm>
            <a:off x="8603317" y="2387598"/>
            <a:ext cx="3614082" cy="2082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nl-NL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“Klopt dit wel?”</a:t>
            </a:r>
            <a:br>
              <a:rPr lang="nl-NL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l-NL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“Waar baseer je dat op?”.</a:t>
            </a:r>
            <a:endParaRPr/>
          </a:p>
          <a:p>
            <a:pPr indent="-50800" lvl="0" marL="228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55"/>
          <p:cNvSpPr/>
          <p:nvPr/>
        </p:nvSpPr>
        <p:spPr>
          <a:xfrm>
            <a:off x="6909597" y="0"/>
            <a:ext cx="5307804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55"/>
          <p:cNvSpPr/>
          <p:nvPr/>
        </p:nvSpPr>
        <p:spPr>
          <a:xfrm>
            <a:off x="8603317" y="2387600"/>
            <a:ext cx="3614083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55"/>
          <p:cNvSpPr/>
          <p:nvPr/>
        </p:nvSpPr>
        <p:spPr>
          <a:xfrm>
            <a:off x="10261600" y="4789714"/>
            <a:ext cx="1930400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55"/>
          <p:cNvSpPr/>
          <p:nvPr/>
        </p:nvSpPr>
        <p:spPr>
          <a:xfrm>
            <a:off x="-1" y="0"/>
            <a:ext cx="1905001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55"/>
          <p:cNvSpPr/>
          <p:nvPr/>
        </p:nvSpPr>
        <p:spPr>
          <a:xfrm>
            <a:off x="-12702" y="2387600"/>
            <a:ext cx="5131601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55"/>
          <p:cNvSpPr/>
          <p:nvPr/>
        </p:nvSpPr>
        <p:spPr>
          <a:xfrm>
            <a:off x="-25400" y="4789714"/>
            <a:ext cx="6673880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9" name="Google Shape;709;p55"/>
          <p:cNvGrpSpPr/>
          <p:nvPr/>
        </p:nvGrpSpPr>
        <p:grpSpPr>
          <a:xfrm>
            <a:off x="1918497" y="0"/>
            <a:ext cx="8284109" cy="6858000"/>
            <a:chOff x="1918497" y="8204196"/>
            <a:chExt cx="8284109" cy="6858000"/>
          </a:xfrm>
        </p:grpSpPr>
        <p:pic>
          <p:nvPicPr>
            <p:cNvPr descr="Afbeelding met tekst, Lettertype, Graphics, grafische vormgeving&#10;&#10;Door AI gegenereerde inhoud is mogelijk onjuist." id="710" name="Google Shape;710;p55"/>
            <p:cNvPicPr preferRelativeResize="0"/>
            <p:nvPr/>
          </p:nvPicPr>
          <p:blipFill rotWithShape="1">
            <a:blip r:embed="rId8">
              <a:alphaModFix amt="20000"/>
            </a:blip>
            <a:srcRect b="69630" l="6751" r="41716" t="0"/>
            <a:stretch/>
          </p:blipFill>
          <p:spPr>
            <a:xfrm>
              <a:off x="1918497" y="8204196"/>
              <a:ext cx="4977602" cy="20827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fbeelding met tekst, Lettertype, Graphics, grafische vormgeving&#10;&#10;Door AI gegenereerde inhoud is mogelijk onjuist." id="711" name="Google Shape;711;p55"/>
            <p:cNvPicPr preferRelativeResize="0"/>
            <p:nvPr/>
          </p:nvPicPr>
          <p:blipFill rotWithShape="1">
            <a:blip r:embed="rId8">
              <a:alphaModFix amt="20000"/>
            </a:blip>
            <a:srcRect b="34815" l="40105" r="25300" t="33884"/>
            <a:stretch/>
          </p:blipFill>
          <p:spPr>
            <a:xfrm>
              <a:off x="5118901" y="10528062"/>
              <a:ext cx="3341497" cy="21465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fbeelding met tekst, Lettertype, Graphics, grafische vormgeving&#10;&#10;Door AI gegenereerde inhoud is mogelijk onjuist." id="712" name="Google Shape;712;p55"/>
            <p:cNvPicPr preferRelativeResize="0"/>
            <p:nvPr/>
          </p:nvPicPr>
          <p:blipFill rotWithShape="1">
            <a:blip r:embed="rId8">
              <a:alphaModFix amt="20000"/>
            </a:blip>
            <a:srcRect b="0" l="56597" r="7328" t="68700"/>
            <a:stretch/>
          </p:blipFill>
          <p:spPr>
            <a:xfrm>
              <a:off x="6718191" y="12915660"/>
              <a:ext cx="3484415" cy="214653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" name="Google Shape;718;p56"/>
          <p:cNvGrpSpPr/>
          <p:nvPr/>
        </p:nvGrpSpPr>
        <p:grpSpPr>
          <a:xfrm>
            <a:off x="264304" y="34805"/>
            <a:ext cx="11927696" cy="8059338"/>
            <a:chOff x="-1149086" y="-1"/>
            <a:chExt cx="14779364" cy="9870974"/>
          </a:xfrm>
        </p:grpSpPr>
        <p:pic>
          <p:nvPicPr>
            <p:cNvPr descr="Afbeelding met tekst, kleding, tekening, schoeisel&#10;&#10;Door AI gegenereerde inhoud is mogelijk onjuist." id="719" name="Google Shape;719;p5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149086" y="-1"/>
              <a:ext cx="14779364" cy="9851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fbeelding met tekst, kleding, tekening, schoeisel&#10;&#10;Door AI gegenereerde inhoud is mogelijk onjuist." id="720" name="Google Shape;720;p56"/>
            <p:cNvPicPr preferRelativeResize="0"/>
            <p:nvPr/>
          </p:nvPicPr>
          <p:blipFill rotWithShape="1">
            <a:blip r:embed="rId3">
              <a:alphaModFix/>
            </a:blip>
            <a:srcRect b="0" l="26207" r="61677" t="50660"/>
            <a:stretch/>
          </p:blipFill>
          <p:spPr>
            <a:xfrm>
              <a:off x="4449896" y="5010151"/>
              <a:ext cx="3074854" cy="48608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fbeelding met tekst, kleding, tekening, schoeisel&#10;&#10;Door AI gegenereerde inhoud is mogelijk onjuist." id="721" name="Google Shape;721;p56"/>
            <p:cNvPicPr preferRelativeResize="0"/>
            <p:nvPr/>
          </p:nvPicPr>
          <p:blipFill rotWithShape="1">
            <a:blip r:embed="rId3">
              <a:alphaModFix/>
            </a:blip>
            <a:srcRect b="40831" l="53404" r="37444" t="44086"/>
            <a:stretch/>
          </p:blipFill>
          <p:spPr>
            <a:xfrm>
              <a:off x="6705600" y="4267200"/>
              <a:ext cx="1352550" cy="14859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Zelfreflectie helpt je om te groeien. Wat kun jij leren om te verbeteren?" id="722" name="Google Shape;722;p56"/>
          <p:cNvPicPr preferRelativeResize="0"/>
          <p:nvPr/>
        </p:nvPicPr>
        <p:blipFill rotWithShape="1">
          <a:blip r:embed="rId4">
            <a:alphaModFix/>
          </a:blip>
          <a:srcRect b="0" l="48396" r="0" t="0"/>
          <a:stretch/>
        </p:blipFill>
        <p:spPr>
          <a:xfrm>
            <a:off x="6096000" y="34805"/>
            <a:ext cx="749097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Zelfreflectie helpt je om te groeien. Wat kun jij leren om te verbeteren?" id="723" name="Google Shape;723;p56"/>
          <p:cNvPicPr preferRelativeResize="0"/>
          <p:nvPr/>
        </p:nvPicPr>
        <p:blipFill rotWithShape="1">
          <a:blip r:embed="rId4">
            <a:alphaModFix/>
          </a:blip>
          <a:srcRect b="0" l="0" r="51605" t="0"/>
          <a:stretch/>
        </p:blipFill>
        <p:spPr>
          <a:xfrm>
            <a:off x="-929126" y="0"/>
            <a:ext cx="70251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56"/>
          <p:cNvSpPr txBox="1"/>
          <p:nvPr>
            <p:ph type="title"/>
          </p:nvPr>
        </p:nvSpPr>
        <p:spPr>
          <a:xfrm>
            <a:off x="8636001" y="548640"/>
            <a:ext cx="3556000" cy="1132258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400"/>
              <a:buFont typeface="Arial"/>
              <a:buNone/>
            </a:pPr>
            <a:r>
              <a:rPr lang="nl-NL" sz="4400">
                <a:solidFill>
                  <a:srgbClr val="7F7F7F"/>
                </a:solidFill>
              </a:rPr>
              <a:t>Zelfreflectie</a:t>
            </a:r>
            <a:endParaRPr/>
          </a:p>
        </p:txBody>
      </p:sp>
      <p:sp>
        <p:nvSpPr>
          <p:cNvPr id="725" name="Google Shape;725;p56"/>
          <p:cNvSpPr txBox="1"/>
          <p:nvPr/>
        </p:nvSpPr>
        <p:spPr>
          <a:xfrm>
            <a:off x="264304" y="3463805"/>
            <a:ext cx="2740153" cy="3198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 ga je uit deze les gebruiken in jouw leven en/of werk?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56"/>
          <p:cNvSpPr txBox="1"/>
          <p:nvPr/>
        </p:nvSpPr>
        <p:spPr>
          <a:xfrm>
            <a:off x="264304" y="118205"/>
            <a:ext cx="2740153" cy="3198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Welke effecten ken je waardoor ‘waarheidsgevoel’ gestuurd kan worden?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56"/>
          <p:cNvSpPr/>
          <p:nvPr/>
        </p:nvSpPr>
        <p:spPr>
          <a:xfrm>
            <a:off x="13701731" y="0"/>
            <a:ext cx="5307804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56"/>
          <p:cNvSpPr/>
          <p:nvPr/>
        </p:nvSpPr>
        <p:spPr>
          <a:xfrm>
            <a:off x="15395451" y="2387600"/>
            <a:ext cx="3614083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56"/>
          <p:cNvSpPr/>
          <p:nvPr/>
        </p:nvSpPr>
        <p:spPr>
          <a:xfrm>
            <a:off x="17053734" y="4789714"/>
            <a:ext cx="1930400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56"/>
          <p:cNvSpPr/>
          <p:nvPr/>
        </p:nvSpPr>
        <p:spPr>
          <a:xfrm>
            <a:off x="-7706312" y="0"/>
            <a:ext cx="1905001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56"/>
          <p:cNvSpPr/>
          <p:nvPr/>
        </p:nvSpPr>
        <p:spPr>
          <a:xfrm>
            <a:off x="-7719013" y="2387600"/>
            <a:ext cx="5131601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56"/>
          <p:cNvSpPr/>
          <p:nvPr/>
        </p:nvSpPr>
        <p:spPr>
          <a:xfrm>
            <a:off x="-7731711" y="4789714"/>
            <a:ext cx="6673880" cy="2082800"/>
          </a:xfrm>
          <a:prstGeom prst="rect">
            <a:avLst/>
          </a:prstGeom>
          <a:solidFill>
            <a:srgbClr val="EC0D0D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8" name="Google Shape;738;p57"/>
          <p:cNvGrpSpPr/>
          <p:nvPr/>
        </p:nvGrpSpPr>
        <p:grpSpPr>
          <a:xfrm>
            <a:off x="-1091936" y="-1"/>
            <a:ext cx="14779364" cy="9870974"/>
            <a:chOff x="-1149086" y="-1"/>
            <a:chExt cx="14779364" cy="9870974"/>
          </a:xfrm>
        </p:grpSpPr>
        <p:pic>
          <p:nvPicPr>
            <p:cNvPr descr="Afbeelding met tekst, kleding, tekening, schoeisel&#10;&#10;Door AI gegenereerde inhoud is mogelijk onjuist." id="739" name="Google Shape;739;p5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149086" y="-1"/>
              <a:ext cx="14779364" cy="9851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fbeelding met tekst, kleding, tekening, schoeisel&#10;&#10;Door AI gegenereerde inhoud is mogelijk onjuist." id="740" name="Google Shape;740;p57"/>
            <p:cNvPicPr preferRelativeResize="0"/>
            <p:nvPr/>
          </p:nvPicPr>
          <p:blipFill rotWithShape="1">
            <a:blip r:embed="rId3">
              <a:alphaModFix/>
            </a:blip>
            <a:srcRect b="0" l="26207" r="61677" t="50660"/>
            <a:stretch/>
          </p:blipFill>
          <p:spPr>
            <a:xfrm>
              <a:off x="4449896" y="5010151"/>
              <a:ext cx="3074854" cy="48608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fbeelding met tekst, kleding, tekening, schoeisel&#10;&#10;Door AI gegenereerde inhoud is mogelijk onjuist." id="741" name="Google Shape;741;p57"/>
            <p:cNvPicPr preferRelativeResize="0"/>
            <p:nvPr/>
          </p:nvPicPr>
          <p:blipFill rotWithShape="1">
            <a:blip r:embed="rId3">
              <a:alphaModFix/>
            </a:blip>
            <a:srcRect b="40831" l="53404" r="37444" t="44086"/>
            <a:stretch/>
          </p:blipFill>
          <p:spPr>
            <a:xfrm>
              <a:off x="6705600" y="4267200"/>
              <a:ext cx="1352550" cy="14859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Zelfreflectie helpt je om te groeien. Wat kun jij leren om te verbeteren?" id="742" name="Google Shape;742;p57"/>
          <p:cNvPicPr preferRelativeResize="0"/>
          <p:nvPr/>
        </p:nvPicPr>
        <p:blipFill rotWithShape="1">
          <a:blip r:embed="rId4">
            <a:alphaModFix/>
          </a:blip>
          <a:srcRect b="0" l="48396" r="0" t="0"/>
          <a:stretch/>
        </p:blipFill>
        <p:spPr>
          <a:xfrm>
            <a:off x="17000344" y="34805"/>
            <a:ext cx="749097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Zelfreflectie helpt je om te groeien. Wat kun jij leren om te verbeteren?" id="743" name="Google Shape;743;p57"/>
          <p:cNvPicPr preferRelativeResize="0"/>
          <p:nvPr/>
        </p:nvPicPr>
        <p:blipFill rotWithShape="1">
          <a:blip r:embed="rId4">
            <a:alphaModFix/>
          </a:blip>
          <a:srcRect b="0" l="0" r="51605" t="0"/>
          <a:stretch/>
        </p:blipFill>
        <p:spPr>
          <a:xfrm>
            <a:off x="-11429978" y="0"/>
            <a:ext cx="70251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57"/>
          <p:cNvSpPr txBox="1"/>
          <p:nvPr>
            <p:ph type="title"/>
          </p:nvPr>
        </p:nvSpPr>
        <p:spPr>
          <a:xfrm>
            <a:off x="19540345" y="548640"/>
            <a:ext cx="3556000" cy="1132258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400"/>
              <a:buFont typeface="Arial"/>
              <a:buNone/>
            </a:pPr>
            <a:r>
              <a:rPr lang="nl-NL" sz="4400">
                <a:solidFill>
                  <a:srgbClr val="7F7F7F"/>
                </a:solidFill>
              </a:rPr>
              <a:t>Zelfreflectie</a:t>
            </a:r>
            <a:endParaRPr/>
          </a:p>
        </p:txBody>
      </p:sp>
      <p:sp>
        <p:nvSpPr>
          <p:cNvPr id="745" name="Google Shape;745;p57"/>
          <p:cNvSpPr txBox="1"/>
          <p:nvPr/>
        </p:nvSpPr>
        <p:spPr>
          <a:xfrm>
            <a:off x="-10236548" y="3463805"/>
            <a:ext cx="2740153" cy="3198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 ga je uit deze les gebruiken in jouw leven en/of werk?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57"/>
          <p:cNvSpPr txBox="1"/>
          <p:nvPr/>
        </p:nvSpPr>
        <p:spPr>
          <a:xfrm>
            <a:off x="-10236548" y="118205"/>
            <a:ext cx="2740153" cy="3198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Welke effecten ken je waardoor ‘waarheidsgevoel’ gestuurd kan worden?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2" name="Google Shape;752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59"/>
          <p:cNvPicPr preferRelativeResize="0"/>
          <p:nvPr/>
        </p:nvPicPr>
        <p:blipFill rotWithShape="1">
          <a:blip r:embed="rId3">
            <a:alphaModFix/>
          </a:blip>
          <a:srcRect b="0" l="33021" r="35104" t="24063"/>
          <a:stretch/>
        </p:blipFill>
        <p:spPr>
          <a:xfrm>
            <a:off x="0" y="-1"/>
            <a:ext cx="7048500" cy="69462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schets, tekening, tekenfilm&#10;&#10;Door AI gegenereerde inhoud is mogelijk onjuist." id="759" name="Google Shape;759;p59"/>
          <p:cNvPicPr preferRelativeResize="0"/>
          <p:nvPr/>
        </p:nvPicPr>
        <p:blipFill rotWithShape="1">
          <a:blip r:embed="rId4">
            <a:alphaModFix/>
          </a:blip>
          <a:srcRect b="0" l="5164" r="61634" t="0"/>
          <a:stretch/>
        </p:blipFill>
        <p:spPr>
          <a:xfrm>
            <a:off x="6883400" y="-1136250"/>
            <a:ext cx="5308600" cy="7994250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59"/>
          <p:cNvSpPr/>
          <p:nvPr/>
        </p:nvSpPr>
        <p:spPr>
          <a:xfrm>
            <a:off x="0" y="-1"/>
            <a:ext cx="6883400" cy="6858001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54000">
                <a:srgbClr val="FFFFFF">
                  <a:alpha val="0"/>
                </a:srgbClr>
              </a:gs>
              <a:gs pos="63000">
                <a:srgbClr val="FFFFFF">
                  <a:alpha val="30980"/>
                </a:srgbClr>
              </a:gs>
              <a:gs pos="100000">
                <a:srgbClr val="000000">
                  <a:alpha val="27843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fbeelding met Graphics, grafische vormgeving, Lettertype, tekst&#10;&#10;Door AI gegenereerde inhoud is mogelijk onjuist." id="155" name="Google Shape;155;p6"/>
          <p:cNvPicPr preferRelativeResize="0"/>
          <p:nvPr/>
        </p:nvPicPr>
        <p:blipFill rotWithShape="1">
          <a:blip r:embed="rId3">
            <a:alphaModFix amt="72000"/>
          </a:blip>
          <a:srcRect b="42552" l="0" r="0" t="0"/>
          <a:stretch/>
        </p:blipFill>
        <p:spPr>
          <a:xfrm>
            <a:off x="-971566" y="1465016"/>
            <a:ext cx="14081680" cy="5392984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6"/>
          <p:cNvSpPr txBox="1"/>
          <p:nvPr>
            <p:ph type="title"/>
          </p:nvPr>
        </p:nvSpPr>
        <p:spPr>
          <a:xfrm>
            <a:off x="5097563" y="138091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AA47"/>
              </a:buClr>
              <a:buSzPts val="3600"/>
              <a:buFont typeface="Arial"/>
              <a:buNone/>
            </a:pPr>
            <a:r>
              <a:rPr lang="nl-NL">
                <a:solidFill>
                  <a:srgbClr val="FFAA47"/>
                </a:solidFill>
              </a:rPr>
              <a:t>Feedback</a:t>
            </a:r>
            <a:endParaRPr>
              <a:solidFill>
                <a:srgbClr val="FFAA47"/>
              </a:solidFill>
            </a:endParaRPr>
          </a:p>
        </p:txBody>
      </p:sp>
      <p:sp>
        <p:nvSpPr>
          <p:cNvPr id="157" name="Google Shape;157;p6"/>
          <p:cNvSpPr txBox="1"/>
          <p:nvPr>
            <p:ph idx="1" type="body"/>
          </p:nvPr>
        </p:nvSpPr>
        <p:spPr>
          <a:xfrm>
            <a:off x="1" y="845459"/>
            <a:ext cx="6095999" cy="19993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nl-NL" sz="3200"/>
              <a:t>Welke momenten in de les hielpen jou het meest om actief te leren? 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nl-NL" sz="3200"/>
              <a:t>Wat werkte minder?</a:t>
            </a:r>
            <a:endParaRPr/>
          </a:p>
        </p:txBody>
      </p:sp>
      <p:sp>
        <p:nvSpPr>
          <p:cNvPr id="158" name="Google Shape;158;p6"/>
          <p:cNvSpPr txBox="1"/>
          <p:nvPr/>
        </p:nvSpPr>
        <p:spPr>
          <a:xfrm>
            <a:off x="6095999" y="845457"/>
            <a:ext cx="6096001" cy="1999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b="0" i="0" lang="nl-NL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 zag je in het handelen dat professionaliteit uitstraalde? </a:t>
            </a:r>
            <a:endParaRPr/>
          </a:p>
          <a:p>
            <a:pPr indent="-228600" lvl="0" marL="228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b="0" i="0" lang="nl-NL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 juist nog niet?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 txBox="1"/>
          <p:nvPr>
            <p:ph type="title"/>
          </p:nvPr>
        </p:nvSpPr>
        <p:spPr>
          <a:xfrm>
            <a:off x="1409700" y="1620417"/>
            <a:ext cx="9225902" cy="640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4A60"/>
              </a:buClr>
              <a:buSzPts val="5600"/>
              <a:buFont typeface="Arial"/>
              <a:buNone/>
            </a:pPr>
            <a:r>
              <a:rPr lang="nl-NL" sz="5600">
                <a:solidFill>
                  <a:srgbClr val="0B4A60"/>
                </a:solidFill>
              </a:rPr>
              <a:t>GELOOFWAARDIGHEID </a:t>
            </a:r>
            <a:endParaRPr/>
          </a:p>
        </p:txBody>
      </p:sp>
      <p:pic>
        <p:nvPicPr>
          <p:cNvPr descr="Afbeelding met tekst, Lettertype, ontwerp&#10;&#10;Door AI gegenereerde inhoud is mogelijk onjuist." id="165" name="Google Shape;16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10577" y="1117600"/>
            <a:ext cx="13613154" cy="4622800"/>
          </a:xfrm>
          <a:custGeom>
            <a:rect b="b" l="l" r="r" t="t"/>
            <a:pathLst>
              <a:path extrusionOk="0" h="4140200" w="12192000">
                <a:moveTo>
                  <a:pt x="603380" y="3662362"/>
                </a:moveTo>
                <a:lnTo>
                  <a:pt x="603380" y="4008859"/>
                </a:lnTo>
                <a:lnTo>
                  <a:pt x="11518899" y="4008859"/>
                </a:lnTo>
                <a:lnTo>
                  <a:pt x="11518899" y="3662362"/>
                </a:lnTo>
                <a:close/>
                <a:moveTo>
                  <a:pt x="2247900" y="152400"/>
                </a:moveTo>
                <a:lnTo>
                  <a:pt x="2247900" y="1219200"/>
                </a:lnTo>
                <a:lnTo>
                  <a:pt x="9779000" y="1219200"/>
                </a:lnTo>
                <a:lnTo>
                  <a:pt x="9779000" y="1524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40200"/>
                </a:lnTo>
                <a:lnTo>
                  <a:pt x="0" y="41402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66" name="Google Shape;166;p7"/>
          <p:cNvSpPr txBox="1"/>
          <p:nvPr/>
        </p:nvSpPr>
        <p:spPr>
          <a:xfrm>
            <a:off x="101601" y="5257800"/>
            <a:ext cx="1663700" cy="640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4A60"/>
              </a:buClr>
              <a:buSzPts val="1600"/>
              <a:buFont typeface="Arial"/>
              <a:buNone/>
            </a:pPr>
            <a:r>
              <a:rPr b="1" i="0" lang="nl-NL" sz="1600" u="none" cap="none" strike="noStrike">
                <a:solidFill>
                  <a:srgbClr val="0B4A60"/>
                </a:solidFill>
                <a:latin typeface="Arial"/>
                <a:ea typeface="Arial"/>
                <a:cs typeface="Arial"/>
                <a:sym typeface="Arial"/>
              </a:rPr>
              <a:t>INTEGRITEIT</a:t>
            </a:r>
            <a:endParaRPr/>
          </a:p>
        </p:txBody>
      </p:sp>
      <p:sp>
        <p:nvSpPr>
          <p:cNvPr id="167" name="Google Shape;167;p7"/>
          <p:cNvSpPr txBox="1"/>
          <p:nvPr/>
        </p:nvSpPr>
        <p:spPr>
          <a:xfrm>
            <a:off x="1790439" y="5257800"/>
            <a:ext cx="1759342" cy="640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4A60"/>
              </a:buClr>
              <a:buSzPts val="1600"/>
              <a:buFont typeface="Arial"/>
              <a:buNone/>
            </a:pPr>
            <a:r>
              <a:rPr b="1" i="0" lang="nl-NL" sz="1600" u="none" cap="none" strike="noStrike">
                <a:solidFill>
                  <a:srgbClr val="0B4A60"/>
                </a:solidFill>
                <a:latin typeface="Arial"/>
                <a:ea typeface="Arial"/>
                <a:cs typeface="Arial"/>
                <a:sym typeface="Arial"/>
              </a:rPr>
              <a:t>VERTROUWEN</a:t>
            </a:r>
            <a:endParaRPr/>
          </a:p>
        </p:txBody>
      </p:sp>
      <p:sp>
        <p:nvSpPr>
          <p:cNvPr id="168" name="Google Shape;168;p7"/>
          <p:cNvSpPr txBox="1"/>
          <p:nvPr/>
        </p:nvSpPr>
        <p:spPr>
          <a:xfrm>
            <a:off x="3352801" y="5257800"/>
            <a:ext cx="1663700" cy="640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4A60"/>
              </a:buClr>
              <a:buSzPts val="1600"/>
              <a:buFont typeface="Arial"/>
              <a:buNone/>
            </a:pPr>
            <a:r>
              <a:rPr b="1" i="0" lang="nl-NL" sz="1600" u="none" cap="none" strike="noStrike">
                <a:solidFill>
                  <a:srgbClr val="0B4A60"/>
                </a:solidFill>
                <a:latin typeface="Arial"/>
                <a:ea typeface="Arial"/>
                <a:cs typeface="Arial"/>
                <a:sym typeface="Arial"/>
              </a:rPr>
              <a:t>BETROUW-BAARHEID</a:t>
            </a:r>
            <a:endParaRPr b="1" i="0" sz="1600" u="none" cap="none" strike="noStrike">
              <a:solidFill>
                <a:srgbClr val="0B4A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7"/>
          <p:cNvSpPr txBox="1"/>
          <p:nvPr/>
        </p:nvSpPr>
        <p:spPr>
          <a:xfrm>
            <a:off x="5016501" y="5257800"/>
            <a:ext cx="1663700" cy="640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4A60"/>
              </a:buClr>
              <a:buSzPts val="1600"/>
              <a:buFont typeface="Arial"/>
              <a:buNone/>
            </a:pPr>
            <a:r>
              <a:rPr b="1" i="0" lang="nl-NL" sz="1600" u="none" cap="none" strike="noStrike">
                <a:solidFill>
                  <a:srgbClr val="0B4A60"/>
                </a:solidFill>
                <a:latin typeface="Arial"/>
                <a:ea typeface="Arial"/>
                <a:cs typeface="Arial"/>
                <a:sym typeface="Arial"/>
              </a:rPr>
              <a:t>AUTHENTIEK</a:t>
            </a:r>
            <a:endParaRPr/>
          </a:p>
        </p:txBody>
      </p:sp>
      <p:sp>
        <p:nvSpPr>
          <p:cNvPr id="170" name="Google Shape;170;p7"/>
          <p:cNvSpPr txBox="1"/>
          <p:nvPr/>
        </p:nvSpPr>
        <p:spPr>
          <a:xfrm>
            <a:off x="6953381" y="5257800"/>
            <a:ext cx="1663700" cy="640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4A60"/>
              </a:buClr>
              <a:buSzPts val="1600"/>
              <a:buFont typeface="Arial"/>
              <a:buNone/>
            </a:pPr>
            <a:r>
              <a:rPr b="1" i="0" lang="nl-NL" sz="1600" u="none" cap="none" strike="noStrike">
                <a:solidFill>
                  <a:srgbClr val="0B4A60"/>
                </a:solidFill>
                <a:latin typeface="Arial"/>
                <a:ea typeface="Arial"/>
                <a:cs typeface="Arial"/>
                <a:sym typeface="Arial"/>
              </a:rPr>
              <a:t>TOEWIJDING</a:t>
            </a:r>
            <a:endParaRPr/>
          </a:p>
        </p:txBody>
      </p:sp>
      <p:sp>
        <p:nvSpPr>
          <p:cNvPr id="171" name="Google Shape;171;p7"/>
          <p:cNvSpPr txBox="1"/>
          <p:nvPr/>
        </p:nvSpPr>
        <p:spPr>
          <a:xfrm>
            <a:off x="8617081" y="5257800"/>
            <a:ext cx="1663700" cy="640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4A60"/>
              </a:buClr>
              <a:buSzPts val="1600"/>
              <a:buFont typeface="Arial"/>
              <a:buNone/>
            </a:pPr>
            <a:r>
              <a:rPr b="1" i="0" lang="nl-NL" sz="1600" u="none" cap="none" strike="noStrike">
                <a:solidFill>
                  <a:srgbClr val="0B4A60"/>
                </a:solidFill>
                <a:latin typeface="Arial"/>
                <a:ea typeface="Arial"/>
                <a:cs typeface="Arial"/>
                <a:sym typeface="Arial"/>
              </a:rPr>
              <a:t>AANZIEN</a:t>
            </a:r>
            <a:endParaRPr/>
          </a:p>
        </p:txBody>
      </p:sp>
      <p:sp>
        <p:nvSpPr>
          <p:cNvPr id="172" name="Google Shape;172;p7"/>
          <p:cNvSpPr txBox="1"/>
          <p:nvPr/>
        </p:nvSpPr>
        <p:spPr>
          <a:xfrm>
            <a:off x="10305919" y="5257800"/>
            <a:ext cx="1663700" cy="640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4A60"/>
              </a:buClr>
              <a:buSzPts val="1600"/>
              <a:buFont typeface="Arial"/>
              <a:buNone/>
            </a:pPr>
            <a:r>
              <a:rPr b="1" i="0" lang="nl-NL" sz="1600" u="none" cap="none" strike="noStrike">
                <a:solidFill>
                  <a:srgbClr val="0B4A60"/>
                </a:solidFill>
                <a:latin typeface="Arial"/>
                <a:ea typeface="Arial"/>
                <a:cs typeface="Arial"/>
                <a:sym typeface="Arial"/>
              </a:rPr>
              <a:t>REPUTATIE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lbert Einstein and his discoveries | Britannica" id="178" name="Google Shape;17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80586" y="-228600"/>
            <a:ext cx="5611414" cy="832177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dk1"/>
              </a:gs>
              <a:gs pos="37000">
                <a:srgbClr val="000000">
                  <a:alpha val="66666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8"/>
          <p:cNvSpPr txBox="1"/>
          <p:nvPr/>
        </p:nvSpPr>
        <p:spPr>
          <a:xfrm>
            <a:off x="193547" y="365125"/>
            <a:ext cx="6118353" cy="913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nl-NL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Beïnvloedt onze overtuiging</a:t>
            </a:r>
            <a:endParaRPr/>
          </a:p>
        </p:txBody>
      </p:sp>
      <p:sp>
        <p:nvSpPr>
          <p:cNvPr id="181" name="Google Shape;181;p8"/>
          <p:cNvSpPr txBox="1"/>
          <p:nvPr/>
        </p:nvSpPr>
        <p:spPr>
          <a:xfrm>
            <a:off x="168147" y="1762915"/>
            <a:ext cx="6412439" cy="443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nl-NL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Hoe komt de bron over?</a:t>
            </a:r>
            <a:br>
              <a:rPr b="0" i="0" lang="nl-NL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1" marL="4572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i="0" lang="nl-NL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Betrouwbaar</a:t>
            </a:r>
            <a:endParaRPr/>
          </a:p>
          <a:p>
            <a:pPr indent="-228600" lvl="1" marL="4572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i="0" lang="nl-NL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Deskundig</a:t>
            </a:r>
            <a:endParaRPr/>
          </a:p>
          <a:p>
            <a:pPr indent="-228600" lvl="1" marL="4572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i="0" lang="nl-NL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Sympathiek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br>
              <a:rPr b="0" i="0" lang="nl-NL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nl-NL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Hierdoor nemen we sneller dingen aan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lbert Einstein and his discoveries | Britannica" id="187" name="Google Shape;18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80586" y="-228600"/>
            <a:ext cx="5611414" cy="832177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dk1"/>
              </a:gs>
              <a:gs pos="37000">
                <a:srgbClr val="000000">
                  <a:alpha val="66666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9"/>
          <p:cNvSpPr txBox="1"/>
          <p:nvPr/>
        </p:nvSpPr>
        <p:spPr>
          <a:xfrm>
            <a:off x="193547" y="365125"/>
            <a:ext cx="6118353" cy="913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nl-NL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Beïnvloedt onze overtuiging</a:t>
            </a:r>
            <a:endParaRPr/>
          </a:p>
        </p:txBody>
      </p:sp>
      <p:sp>
        <p:nvSpPr>
          <p:cNvPr id="190" name="Google Shape;190;p9"/>
          <p:cNvSpPr txBox="1"/>
          <p:nvPr>
            <p:ph idx="1" type="body"/>
          </p:nvPr>
        </p:nvSpPr>
        <p:spPr>
          <a:xfrm>
            <a:off x="1309623" y="1925955"/>
            <a:ext cx="3886200" cy="3565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b="1" lang="nl-NL" sz="4400">
                <a:solidFill>
                  <a:schemeClr val="lt1"/>
                </a:solidFill>
              </a:rPr>
              <a:t>Is er ook een verklaring voor dit gedrag?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VanillaVTI">
  <a:themeElements>
    <a:clrScheme name="Vanilla">
      <a:dk1>
        <a:srgbClr val="000000"/>
      </a:dk1>
      <a:lt1>
        <a:srgbClr val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VanillaVTI">
  <a:themeElements>
    <a:clrScheme name="Vanilla">
      <a:dk1>
        <a:srgbClr val="000000"/>
      </a:dk1>
      <a:lt1>
        <a:srgbClr val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2025-11-04T20:31:21Z</dcterms:created>
  <dc:creator>Rik Tiedema</dc:creator>
</cp:coreProperties>
</file>