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24"/>
  </p:notesMasterIdLst>
  <p:handoutMasterIdLst>
    <p:handoutMasterId r:id="rId25"/>
  </p:handoutMasterIdLst>
  <p:sldIdLst>
    <p:sldId id="257" r:id="rId6"/>
    <p:sldId id="303" r:id="rId7"/>
    <p:sldId id="276" r:id="rId8"/>
    <p:sldId id="274" r:id="rId9"/>
    <p:sldId id="296" r:id="rId10"/>
    <p:sldId id="265" r:id="rId11"/>
    <p:sldId id="300" r:id="rId12"/>
    <p:sldId id="286" r:id="rId13"/>
    <p:sldId id="289" r:id="rId14"/>
    <p:sldId id="301" r:id="rId15"/>
    <p:sldId id="258" r:id="rId16"/>
    <p:sldId id="299" r:id="rId17"/>
    <p:sldId id="277" r:id="rId18"/>
    <p:sldId id="298" r:id="rId19"/>
    <p:sldId id="273" r:id="rId20"/>
    <p:sldId id="264" r:id="rId21"/>
    <p:sldId id="285" r:id="rId22"/>
    <p:sldId id="282" r:id="rId23"/>
  </p:sldIdLst>
  <p:sldSz cx="12192000" cy="6858000"/>
  <p:notesSz cx="6858000" cy="9144000"/>
  <p:embeddedFontLs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era PRO" panose="020B0604020202020204" charset="0"/>
      <p:regular r:id="rId30"/>
      <p:bold r:id="rId31"/>
      <p:italic r:id="rId32"/>
      <p:boldItalic r:id="rId33"/>
    </p:embeddedFont>
    <p:embeddedFont>
      <p:font typeface="Plus Jakarta Sans" panose="020B0604020202020204" charset="0"/>
      <p:regular r:id="rId34"/>
      <p:bold r:id="rId35"/>
      <p:italic r:id="rId36"/>
      <p:boldItalic r:id="rId37"/>
    </p:embeddedFont>
    <p:embeddedFont>
      <p:font typeface="Segoe UI" panose="020B0502040204020203" pitchFamily="34" charset="0"/>
      <p:regular r:id="rId38"/>
      <p:bold r:id="rId39"/>
      <p:italic r:id="rId40"/>
      <p:boldItalic r:id="rId41"/>
    </p:embeddedFont>
    <p:embeddedFont>
      <p:font typeface="Trebuchet MS" panose="020B0603020202020204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185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296C1A-6E2B-461F-E300-ED88547F3F71}" v="144" dt="2025-02-24T13:28:17.902"/>
    <p1510:client id="{826CF44B-E7EF-B593-7E9D-DD1871EF610B}" v="190" dt="2025-02-24T17:43:09.342"/>
    <p1510:client id="{91C0F24A-AF2E-4DAF-A443-7695C3D9270F}" v="888" dt="2025-02-24T12:28:49.729"/>
    <p1510:client id="{A917D2D7-EF8C-47CA-8F0E-864A10646258}" v="236" dt="2025-02-24T18:07:00.773"/>
    <p1510:client id="{EE9E0198-E897-90E3-2E4B-333A4D3570F1}" v="13" dt="2025-02-24T13:13:17.613"/>
    <p1510:client id="{F7988E48-6636-0704-789D-053145A02561}" v="87" dt="2025-02-24T12:30:25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6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4.fntdata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24-2-2025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24-2-2025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:notes"/>
          <p:cNvSpPr txBox="1">
            <a:spLocks noGrp="1"/>
          </p:cNvSpPr>
          <p:nvPr>
            <p:ph type="body" idx="1"/>
          </p:nvPr>
        </p:nvSpPr>
        <p:spPr>
          <a:xfrm>
            <a:off x="694874" y="4856814"/>
            <a:ext cx="5558947" cy="3973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r>
              <a:rPr lang="nl-NL"/>
              <a:t>Dia's als achtergrondinformatie; om zelf door te bladeren.</a:t>
            </a:r>
            <a:endParaRPr/>
          </a:p>
        </p:txBody>
      </p:sp>
      <p:sp>
        <p:nvSpPr>
          <p:cNvPr id="155" name="Google Shape;15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7675" y="1262063"/>
            <a:ext cx="6053138" cy="34051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err="1">
                <a:latin typeface="Calibri"/>
                <a:ea typeface="Calibri"/>
                <a:cs typeface="Calibri"/>
              </a:rPr>
              <a:t>Taxonomie</a:t>
            </a:r>
            <a:r>
              <a:rPr lang="en-US">
                <a:latin typeface="Calibri"/>
                <a:ea typeface="Calibri"/>
                <a:cs typeface="Calibri"/>
              </a:rPr>
              <a:t> van Miller: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Hiërarchische relatie tussen beheersingsniveaus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- </a:t>
            </a:r>
            <a:r>
              <a:rPr lang="nl-NL" b="1"/>
              <a:t>weten</a:t>
            </a:r>
            <a:r>
              <a:rPr lang="nl-NL"/>
              <a:t>: feit: en kennis, kennisbasis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- </a:t>
            </a:r>
            <a:r>
              <a:rPr lang="nl-NL" b="1"/>
              <a:t>weten hoe</a:t>
            </a:r>
            <a:r>
              <a:rPr lang="nl-NL"/>
              <a:t>: toepassen van kennis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- </a:t>
            </a:r>
            <a:r>
              <a:rPr lang="nl-NL" b="1"/>
              <a:t>laten zien</a:t>
            </a:r>
            <a:r>
              <a:rPr lang="nl-NL"/>
              <a:t>: kennen en handelen in een gesimuleerde omgeving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nl-NL" b="1"/>
              <a:t>doen</a:t>
            </a:r>
            <a:r>
              <a:rPr lang="nl-NL"/>
              <a:t>: kennis, vaardigheden, houdingen en persoonlijke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eigenschappen geïntegreerd. Zelfstandig in een complexe omgeving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Past goed bij praktijk-/ vaardigheidsonderwijs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nl-NL"/>
          </a:p>
          <a:p>
            <a:pPr>
              <a:buNone/>
            </a:pP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5086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:notes"/>
          <p:cNvSpPr txBox="1">
            <a:spLocks noGrp="1"/>
          </p:cNvSpPr>
          <p:nvPr>
            <p:ph type="body" idx="1"/>
          </p:nvPr>
        </p:nvSpPr>
        <p:spPr>
          <a:xfrm>
            <a:off x="694874" y="4856814"/>
            <a:ext cx="5558988" cy="3973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0" name="Google Shape;19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7675" y="1262063"/>
            <a:ext cx="6053138" cy="34051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465455" indent="-303530"/>
            <a:r>
              <a:rPr lang="en-US"/>
              <a:t>Aan welk </a:t>
            </a:r>
            <a:r>
              <a:rPr lang="en-US" err="1"/>
              <a:t>onderwijsdoel</a:t>
            </a:r>
            <a:r>
              <a:rPr lang="en-US"/>
              <a:t> </a:t>
            </a:r>
            <a:r>
              <a:rPr lang="en-US" err="1"/>
              <a:t>denk</a:t>
            </a:r>
            <a:r>
              <a:rPr lang="en-US"/>
              <a:t> je </a:t>
            </a:r>
            <a:r>
              <a:rPr lang="en-US" err="1"/>
              <a:t>als</a:t>
            </a:r>
            <a:r>
              <a:rPr lang="en-US"/>
              <a:t> je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plaatje</a:t>
            </a:r>
            <a:r>
              <a:rPr lang="en-US"/>
              <a:t> </a:t>
            </a:r>
            <a:r>
              <a:rPr lang="en-US" err="1"/>
              <a:t>ziet</a:t>
            </a:r>
            <a:r>
              <a:rPr lang="en-US"/>
              <a:t>?</a:t>
            </a:r>
            <a:endParaRPr lang="nl-NL"/>
          </a:p>
          <a:p>
            <a:pPr marL="465455" indent="-303530"/>
            <a:r>
              <a:rPr lang="en-US"/>
              <a:t>Kun je eigen </a:t>
            </a:r>
            <a:r>
              <a:rPr lang="en-US" err="1"/>
              <a:t>voorbeeld</a:t>
            </a:r>
            <a:r>
              <a:rPr lang="en-US"/>
              <a:t> </a:t>
            </a:r>
            <a:r>
              <a:rPr lang="en-US" err="1"/>
              <a:t>geven</a:t>
            </a:r>
            <a:r>
              <a:rPr lang="en-US"/>
              <a:t> van </a:t>
            </a:r>
            <a:r>
              <a:rPr lang="en-US" err="1"/>
              <a:t>zo’n</a:t>
            </a:r>
            <a:r>
              <a:rPr lang="en-US"/>
              <a:t> </a:t>
            </a:r>
            <a:r>
              <a:rPr lang="en-US" err="1"/>
              <a:t>onderwijsdoel</a:t>
            </a:r>
            <a:endParaRPr lang="en-US"/>
          </a:p>
          <a:p>
            <a:pPr marL="465455" indent="-303530"/>
            <a:endParaRPr lang="en-US"/>
          </a:p>
          <a:p>
            <a:pPr marL="161925" indent="0">
              <a:buNone/>
            </a:pPr>
            <a:r>
              <a:rPr lang="en-US"/>
              <a:t>Bij </a:t>
            </a:r>
            <a:r>
              <a:rPr lang="en-US" err="1"/>
              <a:t>cognitieve</a:t>
            </a:r>
            <a:r>
              <a:rPr lang="en-US"/>
              <a:t> </a:t>
            </a:r>
            <a:r>
              <a:rPr lang="en-US" err="1"/>
              <a:t>onderijsdoelen</a:t>
            </a:r>
            <a:r>
              <a:rPr lang="en-US"/>
              <a:t> </a:t>
            </a:r>
            <a:r>
              <a:rPr lang="en-US" err="1"/>
              <a:t>kun</a:t>
            </a:r>
            <a:r>
              <a:rPr lang="en-US"/>
              <a:t> je </a:t>
            </a:r>
            <a:r>
              <a:rPr lang="en-US" err="1"/>
              <a:t>denken</a:t>
            </a:r>
            <a:r>
              <a:rPr lang="en-US"/>
              <a:t> </a:t>
            </a:r>
            <a:r>
              <a:rPr lang="en-US" err="1"/>
              <a:t>aan</a:t>
            </a:r>
            <a:r>
              <a:rPr lang="en-US"/>
              <a:t>:</a:t>
            </a:r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▶"/>
            </a:pPr>
            <a:r>
              <a:rPr lang="en-US" err="1"/>
              <a:t>Symbolen</a:t>
            </a:r>
            <a:r>
              <a:rPr lang="en-US"/>
              <a:t> op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bouwtekening</a:t>
            </a:r>
            <a:r>
              <a:rPr lang="en-US"/>
              <a:t>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herkennen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benoemen</a:t>
            </a:r>
            <a:endParaRPr lang="en-US"/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▶"/>
            </a:pPr>
            <a:r>
              <a:rPr lang="en-US" err="1"/>
              <a:t>Scheikundig</a:t>
            </a:r>
            <a:r>
              <a:rPr lang="en-US"/>
              <a:t> </a:t>
            </a:r>
            <a:r>
              <a:rPr lang="en-US" err="1"/>
              <a:t>symbolen</a:t>
            </a:r>
            <a:r>
              <a:rPr lang="en-US"/>
              <a:t> </a:t>
            </a:r>
            <a:r>
              <a:rPr lang="en-US" err="1"/>
              <a:t>bij</a:t>
            </a:r>
            <a:r>
              <a:rPr lang="en-US"/>
              <a:t> de </a:t>
            </a:r>
            <a:r>
              <a:rPr lang="en-US" err="1"/>
              <a:t>bereiding</a:t>
            </a:r>
            <a:r>
              <a:rPr lang="en-US"/>
              <a:t> van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medicijn</a:t>
            </a:r>
            <a:r>
              <a:rPr lang="en-US"/>
              <a:t> </a:t>
            </a:r>
            <a:r>
              <a:rPr lang="en-US" err="1"/>
              <a:t>identificeren</a:t>
            </a:r>
            <a:endParaRPr lang="en-US"/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▶"/>
            </a:pPr>
            <a:r>
              <a:rPr lang="en-US"/>
              <a:t>De </a:t>
            </a:r>
            <a:r>
              <a:rPr lang="en-US" err="1"/>
              <a:t>weerstand</a:t>
            </a:r>
            <a:r>
              <a:rPr lang="en-US"/>
              <a:t> in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systeem</a:t>
            </a:r>
            <a:r>
              <a:rPr lang="en-US"/>
              <a:t>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berekenen</a:t>
            </a:r>
            <a:r>
              <a:rPr lang="en-US"/>
              <a:t> </a:t>
            </a:r>
            <a:r>
              <a:rPr lang="en-US" err="1"/>
              <a:t>aan</a:t>
            </a:r>
            <a:r>
              <a:rPr lang="en-US"/>
              <a:t> de hand van </a:t>
            </a:r>
            <a:r>
              <a:rPr lang="en-US" err="1"/>
              <a:t>een</a:t>
            </a:r>
            <a:r>
              <a:rPr lang="en-US"/>
              <a:t> meting</a:t>
            </a:r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▶"/>
            </a:pPr>
            <a:r>
              <a:rPr lang="en-US"/>
              <a:t>Alle </a:t>
            </a:r>
            <a:r>
              <a:rPr lang="en-US" err="1"/>
              <a:t>belangrijke</a:t>
            </a:r>
            <a:r>
              <a:rPr lang="en-US"/>
              <a:t> </a:t>
            </a:r>
            <a:r>
              <a:rPr lang="en-US" err="1"/>
              <a:t>rivieren</a:t>
            </a:r>
            <a:r>
              <a:rPr lang="en-US"/>
              <a:t> in Nederland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noemen</a:t>
            </a:r>
          </a:p>
          <a:p>
            <a:pPr marL="457200" lvl="1" indent="0">
              <a:lnSpc>
                <a:spcPct val="80000"/>
              </a:lnSpc>
              <a:spcBef>
                <a:spcPts val="1000"/>
              </a:spcBef>
              <a:buNone/>
            </a:pPr>
            <a:endParaRPr lang="en-US"/>
          </a:p>
          <a:p>
            <a:pPr marL="457200" lvl="1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/>
              <a:t>Bij </a:t>
            </a:r>
            <a:r>
              <a:rPr lang="en-US" err="1"/>
              <a:t>psychomotorische</a:t>
            </a:r>
            <a:r>
              <a:rPr lang="en-US"/>
              <a:t> </a:t>
            </a:r>
            <a:r>
              <a:rPr lang="en-US" err="1"/>
              <a:t>doelen</a:t>
            </a:r>
            <a:r>
              <a:rPr lang="en-US"/>
              <a:t> </a:t>
            </a:r>
            <a:r>
              <a:rPr lang="en-US" err="1"/>
              <a:t>kun</a:t>
            </a:r>
            <a:r>
              <a:rPr lang="en-US"/>
              <a:t> je </a:t>
            </a:r>
            <a:r>
              <a:rPr lang="en-US" err="1"/>
              <a:t>denken</a:t>
            </a:r>
            <a:r>
              <a:rPr lang="en-US"/>
              <a:t> </a:t>
            </a:r>
            <a:r>
              <a:rPr lang="en-US" err="1"/>
              <a:t>aan</a:t>
            </a:r>
            <a:r>
              <a:rPr lang="en-US"/>
              <a:t>:</a:t>
            </a:r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Vakkundig en veilig met gereedschap om kunnen gaan</a:t>
            </a:r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Werken met de bloeddrukmeter</a:t>
            </a:r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Werken met een linoleumsnijder</a:t>
            </a:r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Pen goed vast kunnen houden</a:t>
            </a:r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Vakkundig een speer gooien </a:t>
            </a:r>
            <a:endParaRPr lang="en-US"/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endParaRPr lang="nl-NL"/>
          </a:p>
          <a:p>
            <a:pPr lvl="1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/>
              <a:t>Bij affectieve doelen kun je denken aan:</a:t>
            </a:r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/>
              <a:t>Gevoelens, houding en interesses (affectie), waarden </a:t>
            </a:r>
            <a:endParaRPr lang="en-US"/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/>
              <a:t>Er wordt gevraagd om bewustwording en een ontwikkeling in houding en gevoelens:</a:t>
            </a:r>
            <a:endParaRPr lang="en-US"/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/>
              <a:t>houdt rekening met anderen</a:t>
            </a:r>
            <a:endParaRPr lang="en-US"/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/>
              <a:t>toont een sociale en open houding </a:t>
            </a:r>
            <a:endParaRPr lang="en-US"/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/>
              <a:t>handelt gastvrij en servicegericht</a:t>
            </a:r>
          </a:p>
          <a:p>
            <a:pPr marL="742950" lvl="1" indent="-285750">
              <a:lnSpc>
                <a:spcPct val="8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nl-NL"/>
              <a:t>gaat professioneel om met haar gevoelens en emoties bij weerstand, tegenslag en moeilijke situaties</a:t>
            </a:r>
          </a:p>
          <a:p>
            <a:pPr marL="1085850" lvl="1" indent="-171450">
              <a:lnSpc>
                <a:spcPct val="90000"/>
              </a:lnSpc>
              <a:spcBef>
                <a:spcPts val="1000"/>
              </a:spcBef>
            </a:pPr>
            <a:endParaRPr lang="nl-NL"/>
          </a:p>
          <a:p>
            <a:pPr marL="161925" indent="0"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indent="-232943">
              <a:buNone/>
            </a:pPr>
            <a:r>
              <a:rPr lang="en-US"/>
              <a:t>13.20 - 14.00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7675" y="1262063"/>
            <a:ext cx="6053138" cy="34051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21:notes"/>
          <p:cNvSpPr txBox="1">
            <a:spLocks noGrp="1"/>
          </p:cNvSpPr>
          <p:nvPr>
            <p:ph type="body" idx="1"/>
          </p:nvPr>
        </p:nvSpPr>
        <p:spPr>
          <a:xfrm>
            <a:off x="694874" y="4856814"/>
            <a:ext cx="5558988" cy="3973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4" name="Google Shape;154;p21:notes"/>
          <p:cNvSpPr txBox="1">
            <a:spLocks noGrp="1"/>
          </p:cNvSpPr>
          <p:nvPr>
            <p:ph type="sldNum" idx="12"/>
          </p:nvPr>
        </p:nvSpPr>
        <p:spPr>
          <a:xfrm>
            <a:off x="3936009" y="9585728"/>
            <a:ext cx="3011118" cy="506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46568" rIns="93162" bIns="46568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8197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2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indent="-232410">
              <a:buNone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6A48393-DD47-29DC-57E6-994F5C0B6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727E1BB-F9BA-F8E8-E958-5B684EC262CD}"/>
              </a:ext>
            </a:extLst>
          </p:cNvPr>
          <p:cNvSpPr/>
          <p:nvPr userDrawn="1"/>
        </p:nvSpPr>
        <p:spPr>
          <a:xfrm>
            <a:off x="1133476" y="961085"/>
            <a:ext cx="9915524" cy="48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80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8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2568717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27977-8031-3844-4DD9-62AABC59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D9D96-CA33-A491-24D1-2CD961FD5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EC64C-C529-E7FA-F09B-2566291D5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1D61A5-040F-2C87-922A-F537A788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DAF107-70A6-298F-B6DD-3E8867AE3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029C1-AF88-06CF-54BE-2D33D8D6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21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335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24 februari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56" r:id="rId17"/>
    <p:sldLayoutId id="2147483765" r:id="rId18"/>
    <p:sldLayoutId id="2147483766" r:id="rId19"/>
    <p:sldLayoutId id="2147483767" r:id="rId20"/>
    <p:sldLayoutId id="2147483768" r:id="rId21"/>
    <p:sldLayoutId id="2147483769" r:id="rId22"/>
    <p:sldLayoutId id="2147483761" r:id="rId23"/>
    <p:sldLayoutId id="2147483773" r:id="rId24"/>
    <p:sldLayoutId id="2147483662" r:id="rId25"/>
    <p:sldLayoutId id="2147483743" r:id="rId26"/>
    <p:sldLayoutId id="2147483667" r:id="rId27"/>
    <p:sldLayoutId id="2147483774" r:id="rId28"/>
    <p:sldLayoutId id="2147483775" r:id="rId29"/>
    <p:sldLayoutId id="2147483776" r:id="rId30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po.nl/start/serie/de-opvolging/seizoen-1/de-opvolging/afspelen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maken.wikiwijs.nl/124695/taxonomie" TargetMode="External"/><Relationship Id="rId3" Type="http://schemas.openxmlformats.org/officeDocument/2006/relationships/hyperlink" Target="https://eenmeesterinleren.nl/taxonomie-van-miller/" TargetMode="External"/><Relationship Id="rId7" Type="http://schemas.openxmlformats.org/officeDocument/2006/relationships/hyperlink" Target="https://www.slo.nl/thema/meer/talentontwikkeling/rijke-leeromgeving-activiteiten/taxonomie-blo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vernieuwenderwijs.nl/taxonomieen-deel-2/" TargetMode="External"/><Relationship Id="rId11" Type="http://schemas.openxmlformats.org/officeDocument/2006/relationships/image" Target="../media/image39.png"/><Relationship Id="rId5" Type="http://schemas.openxmlformats.org/officeDocument/2006/relationships/hyperlink" Target="https://onderwijsmaakjesamen.nl/download-ontwerp-verrijk/" TargetMode="External"/><Relationship Id="rId10" Type="http://schemas.openxmlformats.org/officeDocument/2006/relationships/image" Target="../media/image38.png"/><Relationship Id="rId4" Type="http://schemas.openxmlformats.org/officeDocument/2006/relationships/hyperlink" Target="https://eenmeesterinleren.nl/taxonomie-van-romiszowki/" TargetMode="External"/><Relationship Id="rId9" Type="http://schemas.openxmlformats.org/officeDocument/2006/relationships/hyperlink" Target="https://www.interactum.be/web/wp-content/uploads/Overzicht-taxonomie%C3%ABn.pd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po.nl/start/serie/de-opvolging/seizoen-1/de-opvolging/afspelen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599" y="3429000"/>
            <a:ext cx="8741229" cy="1291403"/>
          </a:xfrm>
        </p:spPr>
        <p:txBody>
          <a:bodyPr>
            <a:normAutofit fontScale="90000"/>
          </a:bodyPr>
          <a:lstStyle/>
          <a:p>
            <a:pPr algn="ctr" rtl="0" fontAlgn="base">
              <a:lnSpc>
                <a:spcPts val="2400"/>
              </a:lnSpc>
            </a:pPr>
            <a:r>
              <a:rPr lang="en-US" sz="5100" baseline="0">
                <a:latin typeface="Calibri Light"/>
              </a:rPr>
              <a:t>Module 4.1 </a:t>
            </a:r>
            <a:br>
              <a:rPr lang="en-US" sz="5100" baseline="0">
                <a:latin typeface="Calibri Light"/>
              </a:rPr>
            </a:br>
            <a:br>
              <a:rPr lang="en-US" sz="5100" baseline="0">
                <a:latin typeface="Calibri Light"/>
              </a:rPr>
            </a:br>
            <a:r>
              <a:rPr lang="en-US" sz="5100" baseline="0" err="1">
                <a:latin typeface="Calibri Light"/>
              </a:rPr>
              <a:t>Onderwijs</a:t>
            </a:r>
            <a:r>
              <a:rPr lang="en-US" sz="5100" baseline="0">
                <a:latin typeface="Calibri Light"/>
              </a:rPr>
              <a:t> </a:t>
            </a:r>
            <a:r>
              <a:rPr lang="en-US" sz="5100" baseline="0" err="1">
                <a:latin typeface="Calibri Light"/>
              </a:rPr>
              <a:t>voorbereiden</a:t>
            </a:r>
            <a:r>
              <a:rPr lang="en-US" sz="5100" baseline="0">
                <a:latin typeface="Calibri Light"/>
              </a:rPr>
              <a:t> </a:t>
            </a:r>
            <a:br>
              <a:rPr lang="en-US" sz="5100" baseline="0">
                <a:latin typeface="Calibri Light"/>
              </a:rPr>
            </a:br>
            <a:br>
              <a:rPr lang="en-US" sz="5100" baseline="0">
                <a:latin typeface="Calibri Light"/>
              </a:rPr>
            </a:br>
            <a:r>
              <a:rPr lang="en-US" sz="5100" baseline="0" err="1">
                <a:latin typeface="Calibri Light"/>
              </a:rPr>
              <a:t>en</a:t>
            </a:r>
            <a:r>
              <a:rPr lang="en-US" sz="5100" baseline="0">
                <a:latin typeface="Calibri Light"/>
              </a:rPr>
              <a:t> </a:t>
            </a:r>
            <a:r>
              <a:rPr lang="en-US" sz="5100" baseline="0" err="1">
                <a:latin typeface="Calibri Light"/>
              </a:rPr>
              <a:t>afsluiten</a:t>
            </a:r>
            <a:r>
              <a:rPr lang="en-US" sz="5100">
                <a:latin typeface="Calibri Light"/>
                <a:ea typeface="Calibri Light"/>
                <a:cs typeface="Calibri Light"/>
              </a:rPr>
              <a:t>​</a:t>
            </a:r>
            <a:br>
              <a:rPr lang="en-US" sz="5100">
                <a:latin typeface="Calibri Light"/>
                <a:ea typeface="Calibri Light"/>
                <a:cs typeface="Calibri Light"/>
              </a:rPr>
            </a:br>
            <a:br>
              <a:rPr lang="en-US" sz="5100">
                <a:latin typeface="Calibri Light"/>
                <a:ea typeface="Calibri Light"/>
                <a:cs typeface="Calibri Light"/>
              </a:rPr>
            </a:br>
            <a:r>
              <a:rPr lang="en-US" sz="3100" b="1" i="0" u="none" strike="noStrike" err="1">
                <a:effectLst/>
                <a:latin typeface="Calibri" panose="020F0502020204030204" pitchFamily="34" charset="0"/>
              </a:rPr>
              <a:t>Werken</a:t>
            </a:r>
            <a:r>
              <a:rPr lang="en-US" sz="3100" b="1" i="0" u="none" strike="noStrike">
                <a:effectLst/>
                <a:latin typeface="Calibri" panose="020F0502020204030204" pitchFamily="34" charset="0"/>
              </a:rPr>
              <a:t> met </a:t>
            </a:r>
            <a:r>
              <a:rPr lang="en-US" sz="3100" b="1" i="0" u="none" strike="noStrike" err="1">
                <a:effectLst/>
                <a:latin typeface="Calibri" panose="020F0502020204030204" pitchFamily="34" charset="0"/>
              </a:rPr>
              <a:t>taxonomieën</a:t>
            </a:r>
            <a:r>
              <a:rPr lang="en-US" sz="3100" b="0" i="0">
                <a:effectLst/>
                <a:latin typeface="Calibri" panose="020F0502020204030204" pitchFamily="34" charset="0"/>
              </a:rPr>
              <a:t>​</a:t>
            </a:r>
            <a:br>
              <a:rPr lang="en-US" sz="3100" b="0" i="0">
                <a:effectLst/>
                <a:latin typeface="Segoe UI" panose="020B0502040204020203" pitchFamily="34" charset="0"/>
              </a:rPr>
            </a:b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b="0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DDC84D-0A1A-7BBE-26D7-C4FA3EA84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664030"/>
          </a:xfrm>
        </p:spPr>
        <p:txBody>
          <a:bodyPr>
            <a:normAutofit/>
          </a:bodyPr>
          <a:lstStyle/>
          <a:p>
            <a:r>
              <a:rPr lang="nl-NL" err="1"/>
              <a:t>Shulman</a:t>
            </a:r>
            <a:r>
              <a:rPr lang="nl-NL"/>
              <a:t> – </a:t>
            </a:r>
            <a:r>
              <a:rPr lang="nl-NL" err="1"/>
              <a:t>Table</a:t>
            </a:r>
            <a:r>
              <a:rPr lang="nl-NL"/>
              <a:t> of </a:t>
            </a:r>
            <a:r>
              <a:rPr lang="nl-NL" err="1"/>
              <a:t>learning</a:t>
            </a:r>
            <a:endParaRPr lang="en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F5819BE-8EBB-C2BB-56E8-792E9B064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   </a:t>
            </a:r>
            <a:endParaRPr lang="en-NL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6DB4C40-B477-2E4C-738B-14A34CC4A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45" b="10306"/>
          <a:stretch/>
        </p:blipFill>
        <p:spPr bwMode="auto">
          <a:xfrm>
            <a:off x="6389914" y="825910"/>
            <a:ext cx="5200608" cy="516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Name at least two different learning taxonomies.  Describe how learning  taxonomies might be used in a research project. - ppt download">
            <a:extLst>
              <a:ext uri="{FF2B5EF4-FFF2-40B4-BE49-F238E27FC236}">
                <a16:creationId xmlns:a16="http://schemas.microsoft.com/office/drawing/2014/main" id="{377263EA-5E23-29D5-BB70-8B40CA25D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00" y="1539451"/>
            <a:ext cx="5609914" cy="487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32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/>
          <p:nvPr/>
        </p:nvSpPr>
        <p:spPr>
          <a:xfrm>
            <a:off x="6371935" y="253547"/>
            <a:ext cx="5532146" cy="5936333"/>
          </a:xfrm>
          <a:prstGeom prst="rect">
            <a:avLst/>
          </a:prstGeom>
          <a:solidFill>
            <a:srgbClr val="AFABAB">
              <a:alpha val="2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05;p16">
            <a:extLst>
              <a:ext uri="{FF2B5EF4-FFF2-40B4-BE49-F238E27FC236}">
                <a16:creationId xmlns:a16="http://schemas.microsoft.com/office/drawing/2014/main" id="{2C791E82-AE6E-949D-714C-5B090F5C8913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4678680" y="2749551"/>
            <a:ext cx="2510289" cy="25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46F5B536-432B-9FB1-B3AA-04BADA5A5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86050"/>
            <a:ext cx="2623502" cy="2535238"/>
          </a:xfrm>
        </p:spPr>
        <p:txBody>
          <a:bodyPr/>
          <a:lstStyle/>
          <a:p>
            <a:endParaRPr lang="nl-NL"/>
          </a:p>
        </p:txBody>
      </p:sp>
      <p:sp>
        <p:nvSpPr>
          <p:cNvPr id="94" name="Google Shape;94;p15"/>
          <p:cNvSpPr/>
          <p:nvPr/>
        </p:nvSpPr>
        <p:spPr>
          <a:xfrm>
            <a:off x="2438498" y="171915"/>
            <a:ext cx="7141935" cy="159938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r>
              <a:rPr lang="nl-NL" sz="3200" b="1">
                <a:solidFill>
                  <a:srgbClr val="000000"/>
                </a:solidFill>
                <a:latin typeface="Aptos" panose="020B0004020202020204" pitchFamily="34" charset="0"/>
                <a:ea typeface="Arial"/>
                <a:cs typeface="Arial"/>
                <a:sym typeface="Arial"/>
              </a:rPr>
              <a:t>Aan welk type onderwijsdoel denk je? </a:t>
            </a:r>
            <a:endParaRPr sz="3200" b="1" i="0" u="none" strike="noStrike" cap="none">
              <a:solidFill>
                <a:srgbClr val="000000"/>
              </a:solidFill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402848" y="420017"/>
            <a:ext cx="5532146" cy="5769864"/>
          </a:xfrm>
          <a:prstGeom prst="rect">
            <a:avLst/>
          </a:prstGeom>
          <a:noFill/>
          <a:ln w="9525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4">
            <a:alphaModFix/>
          </a:blip>
          <a:srcRect l="2171" r="2573" b="2"/>
          <a:stretch/>
        </p:blipFill>
        <p:spPr>
          <a:xfrm>
            <a:off x="840007" y="2691187"/>
            <a:ext cx="2624553" cy="252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Wat te doen als je geen concentratie meer hebt?">
            <a:extLst>
              <a:ext uri="{FF2B5EF4-FFF2-40B4-BE49-F238E27FC236}">
                <a16:creationId xmlns:a16="http://schemas.microsoft.com/office/drawing/2014/main" id="{2C18F77F-D1E6-B043-C7A7-ECA804DAB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456" y="3144768"/>
            <a:ext cx="4171696" cy="17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D67A8-680D-A827-D8A5-4B9B0E1F9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39" y="-88446"/>
            <a:ext cx="10066122" cy="1298448"/>
          </a:xfrm>
        </p:spPr>
        <p:txBody>
          <a:bodyPr anchor="b">
            <a:normAutofit/>
          </a:bodyPr>
          <a:lstStyle/>
          <a:p>
            <a:r>
              <a:rPr lang="nl-NL" sz="4800">
                <a:ea typeface="Calibri Light"/>
                <a:cs typeface="Calibri Light"/>
              </a:rPr>
              <a:t>Formuleren van doelen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FA3ECF-6D22-A0B4-DF89-D727E1335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29" y="1914408"/>
            <a:ext cx="5595257" cy="3639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b="1" i="1">
                <a:effectLst/>
                <a:latin typeface="Century Gothic"/>
              </a:rPr>
              <a:t>FILMPJE </a:t>
            </a:r>
            <a:r>
              <a:rPr lang="nl-NL" sz="2000" b="1" i="1">
                <a:latin typeface="Century Gothic"/>
              </a:rPr>
              <a:t>"DE LIBRIJE":</a:t>
            </a:r>
            <a:endParaRPr lang="nl-NL" sz="2000" b="1" i="1">
              <a:effectLst/>
              <a:latin typeface="Century Gothic"/>
            </a:endParaRPr>
          </a:p>
          <a:p>
            <a:pPr marL="0" indent="0">
              <a:buNone/>
            </a:pPr>
            <a:endParaRPr lang="nl-NL" sz="2000" b="1" i="1">
              <a:latin typeface="Century Gothic"/>
            </a:endParaRPr>
          </a:p>
          <a:p>
            <a:pPr marL="0" indent="0">
              <a:buNone/>
            </a:pPr>
            <a:r>
              <a:rPr lang="nl-NL" sz="2000" b="0" i="1">
                <a:effectLst/>
                <a:latin typeface="Century Gothic"/>
              </a:rPr>
              <a:t>Welke voorbeelden van leerdoelen </a:t>
            </a:r>
            <a:r>
              <a:rPr lang="nl-NL" sz="2000" i="1">
                <a:latin typeface="Century Gothic"/>
              </a:rPr>
              <a:t>zie je </a:t>
            </a:r>
            <a:r>
              <a:rPr lang="nl-NL" sz="2000" b="0" i="1">
                <a:effectLst/>
                <a:latin typeface="Century Gothic"/>
              </a:rPr>
              <a:t>als het gaat om</a:t>
            </a:r>
            <a:r>
              <a:rPr lang="nl-NL" sz="2000" i="1">
                <a:latin typeface="Century Gothic"/>
              </a:rPr>
              <a:t>:</a:t>
            </a:r>
            <a:endParaRPr lang="LID4096" sz="2000">
              <a:latin typeface="Century Gothic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nl-NL" sz="2000" i="1">
              <a:latin typeface="Century Gothic"/>
            </a:endParaRPr>
          </a:p>
          <a:p>
            <a:pPr marL="215900" indent="-215900"/>
            <a:r>
              <a:rPr lang="nl-NL" sz="2000" b="1" i="1">
                <a:latin typeface="Century Gothic"/>
              </a:rPr>
              <a:t>Kennis</a:t>
            </a:r>
            <a:endParaRPr lang="LID4096" sz="2000">
              <a:latin typeface="Century Gothic"/>
              <a:ea typeface="Calibri" panose="020F0502020204030204"/>
              <a:cs typeface="Calibri" panose="020F0502020204030204"/>
            </a:endParaRPr>
          </a:p>
          <a:p>
            <a:pPr marL="215900" indent="-215900"/>
            <a:r>
              <a:rPr lang="nl-NL" sz="2000" b="1" i="1">
                <a:latin typeface="Century Gothic"/>
                <a:ea typeface="Calibri"/>
                <a:cs typeface="Calibri"/>
              </a:rPr>
              <a:t>vaardigheden</a:t>
            </a:r>
          </a:p>
          <a:p>
            <a:pPr marL="215900" indent="-215900"/>
            <a:r>
              <a:rPr lang="nl-NL" sz="2000" b="1" i="1">
                <a:latin typeface="Century Gothic"/>
              </a:rPr>
              <a:t>Attitude/Houding</a:t>
            </a:r>
            <a:endParaRPr lang="LID4096" sz="2000" b="1">
              <a:latin typeface="Century Gothic"/>
              <a:ea typeface="Calibri"/>
              <a:cs typeface="Calibri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9A41090-B93E-6CC2-BA73-4C15D16E5DCD}"/>
              </a:ext>
            </a:extLst>
          </p:cNvPr>
          <p:cNvSpPr txBox="1"/>
          <p:nvPr/>
        </p:nvSpPr>
        <p:spPr>
          <a:xfrm>
            <a:off x="7964472" y="269544"/>
            <a:ext cx="3425504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1800"/>
          </a:p>
          <a:p>
            <a:r>
              <a:rPr lang="nl-NL" sz="1800"/>
              <a:t>Zelfstandig - 5 minuten </a:t>
            </a:r>
            <a:endParaRPr lang="nl-NL"/>
          </a:p>
          <a:p>
            <a:r>
              <a:rPr lang="nl-NL" sz="1800"/>
              <a:t>Opschrijven</a:t>
            </a:r>
          </a:p>
          <a:p>
            <a:endParaRPr lang="nl-NL" sz="1800"/>
          </a:p>
          <a:p>
            <a:r>
              <a:rPr lang="nl-NL" sz="1800"/>
              <a:t>Samen – 10 minuten</a:t>
            </a:r>
          </a:p>
          <a:p>
            <a:r>
              <a:rPr lang="nl-NL" sz="1800"/>
              <a:t>Uitwisselen en noteren:</a:t>
            </a:r>
          </a:p>
          <a:p>
            <a:pPr marL="285750" indent="-285750">
              <a:buFont typeface="Calibri"/>
              <a:buChar char="-"/>
            </a:pPr>
            <a:r>
              <a:rPr lang="nl-NL" sz="1800"/>
              <a:t>Wat wil je de leerling/student 'zien doen'?</a:t>
            </a:r>
          </a:p>
          <a:p>
            <a:endParaRPr lang="nl-NL" sz="1800"/>
          </a:p>
        </p:txBody>
      </p:sp>
      <p:pic>
        <p:nvPicPr>
          <p:cNvPr id="5" name="Content Placeholder 3" descr="De OBIT Taxonomie - Eenmeesterinleren.nl">
            <a:extLst>
              <a:ext uri="{FF2B5EF4-FFF2-40B4-BE49-F238E27FC236}">
                <a16:creationId xmlns:a16="http://schemas.microsoft.com/office/drawing/2014/main" id="{895F9733-0C45-8BDC-BDE6-1D23815AE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848" y="3059978"/>
            <a:ext cx="3355403" cy="35284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0D838C-6CB6-8A84-A00D-8F0A7F18806E}"/>
              </a:ext>
            </a:extLst>
          </p:cNvPr>
          <p:cNvSpPr txBox="1"/>
          <p:nvPr/>
        </p:nvSpPr>
        <p:spPr>
          <a:xfrm>
            <a:off x="1221179" y="5387439"/>
            <a:ext cx="560317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u="sng">
                <a:solidFill>
                  <a:srgbClr val="005AA7"/>
                </a:solidFill>
                <a:cs typeface="Segoe UI"/>
                <a:hlinkClick r:id="rId3"/>
              </a:rPr>
              <a:t>De Opvolging | NPO Start</a:t>
            </a:r>
            <a:r>
              <a:rPr lang="en-US"/>
              <a:t> </a:t>
            </a:r>
          </a:p>
          <a:p>
            <a:r>
              <a:rPr lang="en-US" sz="2000"/>
              <a:t>28.42- 32.30​</a:t>
            </a:r>
          </a:p>
        </p:txBody>
      </p:sp>
    </p:spTree>
    <p:extLst>
      <p:ext uri="{BB962C8B-B14F-4D97-AF65-F5344CB8AC3E}">
        <p14:creationId xmlns:p14="http://schemas.microsoft.com/office/powerpoint/2010/main" val="1208580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769B10-044C-4F1F-86C3-5D1461EE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Kennis – vaardigheden - attitude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EE96354D-1E50-454F-A00A-A34B27439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9542" y="2259904"/>
            <a:ext cx="353060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indent="0">
              <a:buNone/>
            </a:pPr>
            <a:r>
              <a:rPr lang="nl-NL" sz="2000" b="1"/>
              <a:t>  Vaardigheden:</a:t>
            </a:r>
            <a:endParaRPr lang="en-US" sz="2000" b="1"/>
          </a:p>
          <a:p>
            <a:pPr marL="971550" lvl="1" indent="-215900"/>
            <a:r>
              <a:rPr lang="nl-NL" sz="2000"/>
              <a:t>Infuus aanbrengen</a:t>
            </a:r>
            <a:endParaRPr lang="nl-NL" sz="2000">
              <a:ea typeface="Calibri"/>
              <a:cs typeface="Calibri"/>
            </a:endParaRPr>
          </a:p>
          <a:p>
            <a:pPr marL="971550" lvl="1" indent="-215900"/>
            <a:r>
              <a:rPr lang="nl-NL" sz="2000"/>
              <a:t>Haakse slijper repareren</a:t>
            </a:r>
            <a:endParaRPr lang="nl-NL" sz="2000">
              <a:ea typeface="Calibri"/>
              <a:cs typeface="Calibri"/>
            </a:endParaRPr>
          </a:p>
          <a:p>
            <a:pPr marL="971550" lvl="1" indent="-215900"/>
            <a:r>
              <a:rPr lang="nl-NL" sz="2000"/>
              <a:t>Schrijven</a:t>
            </a:r>
            <a:endParaRPr lang="nl-NL" sz="2000">
              <a:ea typeface="Calibri"/>
              <a:cs typeface="Calibri"/>
            </a:endParaRPr>
          </a:p>
          <a:p>
            <a:pPr marL="971550" lvl="1" indent="-215900"/>
            <a:r>
              <a:rPr lang="nl-NL" sz="2000">
                <a:ea typeface="Calibri"/>
                <a:cs typeface="Calibri"/>
              </a:rPr>
              <a:t>Lezen</a:t>
            </a:r>
            <a:endParaRPr lang="nl-NL" sz="2000"/>
          </a:p>
          <a:p>
            <a:pPr marL="971550" lvl="1" indent="-215900"/>
            <a:r>
              <a:rPr lang="nl-NL" sz="2000"/>
              <a:t>Een hert villen</a:t>
            </a:r>
            <a:endParaRPr lang="nl-NL" sz="2000">
              <a:ea typeface="Calibri"/>
              <a:cs typeface="Calibri"/>
            </a:endParaRPr>
          </a:p>
          <a:p>
            <a:pPr marL="431800" lvl="1" indent="-285750">
              <a:buFont typeface="Wingdings"/>
              <a:buChar char="Ø"/>
            </a:pPr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5583D02-A1AB-4AFB-AA35-D3DE60B96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3016" y="2258371"/>
            <a:ext cx="4374243" cy="4351338"/>
          </a:xfrm>
        </p:spPr>
        <p:txBody>
          <a:bodyPr vert="horz" lIns="0" tIns="0" rIns="0" bIns="0" rtlCol="0" anchor="t">
            <a:noAutofit/>
          </a:bodyPr>
          <a:lstStyle/>
          <a:p>
            <a:pPr marL="114300" indent="0">
              <a:buNone/>
            </a:pPr>
            <a:r>
              <a:rPr lang="nl-NL" sz="2000" b="1"/>
              <a:t>   Kennis: </a:t>
            </a:r>
            <a:endParaRPr lang="en-US" sz="2000" b="1"/>
          </a:p>
          <a:p>
            <a:pPr marL="971550" lvl="1" indent="-215900"/>
            <a:r>
              <a:rPr lang="nl-NL" sz="2000"/>
              <a:t>Symbolen voor navigatie identificeren</a:t>
            </a:r>
          </a:p>
          <a:p>
            <a:pPr marL="971550" lvl="1" indent="-215900"/>
            <a:r>
              <a:rPr lang="nl-NL" sz="2000"/>
              <a:t>Symptomen voor een bepaalde ziekte opnoemen</a:t>
            </a:r>
          </a:p>
          <a:p>
            <a:pPr marL="971550" lvl="1" indent="-215900"/>
            <a:r>
              <a:rPr lang="nl-NL" sz="2000"/>
              <a:t>De tafel van 9 kennen</a:t>
            </a:r>
          </a:p>
          <a:p>
            <a:pPr marL="971550" lvl="1" indent="-215900"/>
            <a:r>
              <a:rPr lang="nl-NL" sz="2000"/>
              <a:t>Het begrip 'marktwerking' kunnen omschrijven</a:t>
            </a:r>
          </a:p>
        </p:txBody>
      </p: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F16FB5AC-9BDB-4286-A937-17DA7A7C71A7}"/>
              </a:ext>
            </a:extLst>
          </p:cNvPr>
          <p:cNvSpPr txBox="1">
            <a:spLocks/>
          </p:cNvSpPr>
          <p:nvPr/>
        </p:nvSpPr>
        <p:spPr>
          <a:xfrm>
            <a:off x="8307974" y="2153506"/>
            <a:ext cx="369005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nl-NL" sz="2000" b="1">
                <a:latin typeface="Cera PRO"/>
              </a:rPr>
              <a:t>	Attitude:</a:t>
            </a:r>
            <a:endParaRPr lang="en-US" sz="2000">
              <a:latin typeface="Cera PRO"/>
            </a:endParaRPr>
          </a:p>
          <a:p>
            <a:pPr marL="971550" lvl="1">
              <a:buFont typeface="Calibri"/>
              <a:buChar char="-"/>
            </a:pPr>
            <a:r>
              <a:rPr lang="nl-NL" sz="2000">
                <a:latin typeface="Cera PRO"/>
              </a:rPr>
              <a:t>Betrouwbaar zijn</a:t>
            </a:r>
          </a:p>
          <a:p>
            <a:pPr marL="971550" lvl="1">
              <a:buFont typeface="Calibri"/>
              <a:buChar char="-"/>
            </a:pPr>
            <a:r>
              <a:rPr lang="nl-NL" sz="2000">
                <a:latin typeface="Cera PRO" panose="00000500000000000000" pitchFamily="2" charset="0"/>
              </a:rPr>
              <a:t>Respect tonen voor een ander </a:t>
            </a:r>
          </a:p>
          <a:p>
            <a:pPr marL="971550" lvl="1">
              <a:buFont typeface="Calibri"/>
              <a:buChar char="-"/>
            </a:pPr>
            <a:r>
              <a:rPr lang="nl-NL" sz="2000">
                <a:latin typeface="Cera PRO" panose="00000500000000000000" pitchFamily="2" charset="0"/>
              </a:rPr>
              <a:t>Tafels schoonmaken aan het eind van de dag als je ziet dat ze vies zijn</a:t>
            </a:r>
          </a:p>
          <a:p>
            <a:pPr marL="971550" lvl="1">
              <a:buFont typeface="Calibri"/>
              <a:buChar char="-"/>
            </a:pPr>
            <a:r>
              <a:rPr lang="nl-NL" sz="2000">
                <a:latin typeface="Cera PRO" panose="00000500000000000000" pitchFamily="2" charset="0"/>
              </a:rPr>
              <a:t>Open staan voor feedback</a:t>
            </a:r>
          </a:p>
        </p:txBody>
      </p:sp>
    </p:spTree>
    <p:extLst>
      <p:ext uri="{BB962C8B-B14F-4D97-AF65-F5344CB8AC3E}">
        <p14:creationId xmlns:p14="http://schemas.microsoft.com/office/powerpoint/2010/main" val="278291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838199" y="365126"/>
            <a:ext cx="10694193" cy="964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 sz="3600" err="1"/>
              <a:t>Opdracht</a:t>
            </a:r>
            <a:r>
              <a:rPr lang="en-US" sz="3600"/>
              <a:t> </a:t>
            </a:r>
            <a:r>
              <a:rPr lang="en-US" sz="3600" err="1"/>
              <a:t>en</a:t>
            </a:r>
            <a:r>
              <a:rPr lang="en-US" sz="3600"/>
              <a:t> opbrengsten – Werken in expertgroepen</a:t>
            </a:r>
          </a:p>
        </p:txBody>
      </p:sp>
      <p:sp>
        <p:nvSpPr>
          <p:cNvPr id="152" name="Google Shape;152;p21"/>
          <p:cNvSpPr txBox="1">
            <a:spLocks noGrp="1"/>
          </p:cNvSpPr>
          <p:nvPr>
            <p:ph idx="1"/>
          </p:nvPr>
        </p:nvSpPr>
        <p:spPr>
          <a:xfrm>
            <a:off x="659606" y="2195748"/>
            <a:ext cx="10872787" cy="4182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14300" indent="0">
              <a:buNone/>
            </a:pPr>
            <a:endParaRPr lang="nl-NL" u="sng">
              <a:solidFill>
                <a:srgbClr val="0563C1"/>
              </a:solidFill>
            </a:endParaRPr>
          </a:p>
          <a:p>
            <a:pPr marL="215900" indent="-215900" algn="l" rtl="0" fontAlgn="base">
              <a:lnSpc>
                <a:spcPts val="2025"/>
              </a:lnSpc>
            </a:pP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Groepjes van 3 of 4 maken met dezelfde studie / cursus</a:t>
            </a:r>
          </a:p>
          <a:p>
            <a:pPr marL="0" indent="0" algn="l" rtl="0" fontAlgn="base">
              <a:lnSpc>
                <a:spcPts val="2025"/>
              </a:lnSpc>
              <a:buNone/>
            </a:pPr>
            <a:endParaRPr lang="nl-NL" sz="2400" b="0" i="0" u="none" strike="noStrike">
              <a:solidFill>
                <a:srgbClr val="000000"/>
              </a:solidFill>
              <a:effectLst/>
              <a:latin typeface="+mj-lt"/>
            </a:endParaRPr>
          </a:p>
          <a:p>
            <a:pPr marL="215900" indent="-215900" algn="l" rtl="0" fontAlgn="base">
              <a:lnSpc>
                <a:spcPts val="2025"/>
              </a:lnSpc>
            </a:pP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Je legt de essentie van de taxonomie uit (indeling, uitgangspunt, …).</a:t>
            </a:r>
            <a:r>
              <a:rPr lang="nl-NL" sz="2400" b="0" i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215900" indent="-215900" algn="l" rtl="0" fontAlgn="base">
              <a:lnSpc>
                <a:spcPts val="2025"/>
              </a:lnSpc>
            </a:pPr>
            <a:endParaRPr lang="nl-NL" sz="2400" b="0" i="0">
              <a:solidFill>
                <a:srgbClr val="000000"/>
              </a:solidFill>
              <a:effectLst/>
              <a:latin typeface="+mj-lt"/>
            </a:endParaRPr>
          </a:p>
          <a:p>
            <a:pPr marL="215900" indent="-215900" algn="l" rtl="0" fontAlgn="base">
              <a:lnSpc>
                <a:spcPts val="2025"/>
              </a:lnSpc>
            </a:pP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Je onderzoekt de bruikbaarheid voor je eigen onderwijs: je geeft sterke en minder sterke punten aan van de taxonomie.</a:t>
            </a:r>
            <a:r>
              <a:rPr lang="nl-NL" sz="2400" b="0" i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215900" indent="-215900" algn="l" rtl="0" fontAlgn="base">
              <a:lnSpc>
                <a:spcPts val="2025"/>
              </a:lnSpc>
            </a:pPr>
            <a:endParaRPr lang="nl-NL" sz="2400" b="0" i="0">
              <a:solidFill>
                <a:srgbClr val="000000"/>
              </a:solidFill>
              <a:effectLst/>
              <a:latin typeface="+mj-lt"/>
            </a:endParaRPr>
          </a:p>
          <a:p>
            <a:pPr marL="215900" indent="-215900" algn="l" rtl="0" fontAlgn="base">
              <a:lnSpc>
                <a:spcPts val="2025"/>
              </a:lnSpc>
            </a:pPr>
            <a:r>
              <a:rPr lang="nl-NL" sz="2400" b="0" i="0">
                <a:solidFill>
                  <a:srgbClr val="000000"/>
                </a:solidFill>
                <a:effectLst/>
                <a:latin typeface="+mj-lt"/>
              </a:rPr>
              <a:t>Je maakt het concreet door een koppeling aan een praktijkvoorbeeld van één of meerdere groepsleden</a:t>
            </a:r>
          </a:p>
          <a:p>
            <a:pPr marL="215900" indent="-215900" algn="l" rtl="0" fontAlgn="base">
              <a:lnSpc>
                <a:spcPts val="2025"/>
              </a:lnSpc>
            </a:pPr>
            <a:endParaRPr lang="nl-NL" sz="2400" b="0" i="0">
              <a:solidFill>
                <a:srgbClr val="000000"/>
              </a:solidFill>
              <a:effectLst/>
              <a:latin typeface="+mj-lt"/>
            </a:endParaRPr>
          </a:p>
          <a:p>
            <a:pPr marL="215900" indent="-215900" algn="l" rtl="0" fontAlgn="base">
              <a:lnSpc>
                <a:spcPts val="2025"/>
              </a:lnSpc>
            </a:pP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Na je onderzoek in de taxonomie maak je een </a:t>
            </a:r>
            <a:r>
              <a:rPr lang="nl-NL" sz="2400" b="1" i="0" u="none" strike="noStrike">
                <a:solidFill>
                  <a:srgbClr val="7030A0"/>
                </a:solidFill>
                <a:effectLst/>
                <a:latin typeface="+mj-lt"/>
              </a:rPr>
              <a:t>filmpje van maximaal 2 minuut </a:t>
            </a: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waarin je bovenstaande opbrengsten verwerkt.</a:t>
            </a:r>
            <a:r>
              <a:rPr lang="nl-NL" sz="2400" b="0" i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215900" indent="-215900" algn="l" rtl="0" fontAlgn="base">
              <a:lnSpc>
                <a:spcPts val="2025"/>
              </a:lnSpc>
            </a:pPr>
            <a:endParaRPr lang="nl-NL" sz="2400" b="0" i="0">
              <a:solidFill>
                <a:srgbClr val="000000"/>
              </a:solidFill>
              <a:effectLst/>
              <a:latin typeface="+mj-lt"/>
            </a:endParaRPr>
          </a:p>
          <a:p>
            <a:pPr marL="215900" indent="-215900" fontAlgn="base">
              <a:lnSpc>
                <a:spcPts val="2025"/>
              </a:lnSpc>
            </a:pPr>
            <a:r>
              <a:rPr lang="nl-NL" sz="2400" b="1" i="0" u="none" strike="noStrike">
                <a:solidFill>
                  <a:srgbClr val="7030A0"/>
                </a:solidFill>
                <a:effectLst/>
                <a:latin typeface="+mj-lt"/>
              </a:rPr>
              <a:t>Richtlijn</a:t>
            </a: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: De opname kan als bron gebruikt worden voor een medestudent </a:t>
            </a:r>
            <a:r>
              <a:rPr lang="nl-NL" sz="2400">
                <a:solidFill>
                  <a:srgbClr val="000000"/>
                </a:solidFill>
                <a:latin typeface="+mj-lt"/>
              </a:rPr>
              <a:t>die basiskennis </a:t>
            </a:r>
            <a:r>
              <a:rPr lang="nl-NL" sz="2400" b="0" i="0" u="none" strike="noStrike">
                <a:solidFill>
                  <a:srgbClr val="000000"/>
                </a:solidFill>
                <a:effectLst/>
                <a:latin typeface="+mj-lt"/>
              </a:rPr>
              <a:t>wil hebben over de taxonomie. </a:t>
            </a:r>
            <a:r>
              <a:rPr lang="en-US" sz="2400" b="0" i="0">
                <a:solidFill>
                  <a:srgbClr val="000000"/>
                </a:solidFill>
                <a:effectLst/>
                <a:latin typeface="+mj-lt"/>
              </a:rPr>
              <a:t>​</a:t>
            </a:r>
          </a:p>
          <a:p>
            <a:pPr marL="457200" indent="-342900">
              <a:lnSpc>
                <a:spcPct val="90000"/>
              </a:lnSpc>
              <a:spcBef>
                <a:spcPts val="1000"/>
              </a:spcBef>
              <a:buClr>
                <a:srgbClr val="000000"/>
              </a:buClr>
              <a:buSzPts val="1800"/>
            </a:pPr>
            <a:endParaRPr lang="nl-NL" b="0" i="0">
              <a:solidFill>
                <a:srgbClr val="000000"/>
              </a:solidFill>
              <a:effectLst/>
              <a:latin typeface="Cera PRO"/>
              <a:cs typeface="Segoe UI" panose="020B0502040204020203" pitchFamily="34" charset="0"/>
            </a:endParaRPr>
          </a:p>
          <a:p>
            <a: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endParaRPr lang="nl-NL">
              <a:latin typeface="+mj-lt"/>
            </a:endParaRPr>
          </a:p>
          <a:p>
            <a: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>
            <a:spLocks noGrp="1"/>
          </p:cNvSpPr>
          <p:nvPr>
            <p:ph type="title"/>
          </p:nvPr>
        </p:nvSpPr>
        <p:spPr>
          <a:xfrm>
            <a:off x="491645" y="2755303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en-US"/>
              <a:t>PDG</a:t>
            </a:r>
            <a:br>
              <a:rPr lang="en-US"/>
            </a:br>
            <a:r>
              <a:rPr lang="en-US" err="1"/>
              <a:t>Werken</a:t>
            </a:r>
            <a:r>
              <a:rPr lang="en-US"/>
              <a:t> in </a:t>
            </a:r>
            <a:r>
              <a:rPr lang="en-US" err="1"/>
              <a:t>expertgroepen</a:t>
            </a:r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idx="1"/>
          </p:nvPr>
        </p:nvSpPr>
        <p:spPr>
          <a:xfrm>
            <a:off x="579275" y="4102697"/>
            <a:ext cx="10177533" cy="2437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1440"/>
              <a:buNone/>
            </a:pPr>
            <a:r>
              <a:rPr lang="en-US" err="1"/>
              <a:t>Verdeel</a:t>
            </a:r>
            <a:r>
              <a:rPr lang="en-US"/>
              <a:t> de </a:t>
            </a:r>
            <a:r>
              <a:rPr lang="en-US" err="1"/>
              <a:t>taxonomie</a:t>
            </a:r>
            <a:r>
              <a:rPr lang="en-US"/>
              <a:t> in </a:t>
            </a:r>
            <a:r>
              <a:rPr lang="en-US" err="1"/>
              <a:t>groepen</a:t>
            </a:r>
            <a:r>
              <a:rPr lang="en-US"/>
              <a:t> </a:t>
            </a:r>
          </a:p>
          <a:p>
            <a:pPr marL="342900" indent="-250825">
              <a:buSzPts val="1440"/>
              <a:buNone/>
            </a:pPr>
            <a:r>
              <a:rPr lang="en-US"/>
              <a:t> </a:t>
            </a:r>
            <a:endParaRPr/>
          </a:p>
          <a:p>
            <a:pPr marL="80010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</a:pPr>
            <a:r>
              <a:rPr lang="en-US"/>
              <a:t>Groep 1: Bloom</a:t>
            </a:r>
            <a:endParaRPr/>
          </a:p>
          <a:p>
            <a:pPr marL="80010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</a:pPr>
            <a:r>
              <a:rPr lang="en-US"/>
              <a:t>Groep 2: </a:t>
            </a:r>
            <a:r>
              <a:rPr lang="en-US" err="1"/>
              <a:t>Romiszowski</a:t>
            </a:r>
            <a:endParaRPr/>
          </a:p>
          <a:p>
            <a:pPr marL="80010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</a:pPr>
            <a:r>
              <a:rPr lang="en-US"/>
              <a:t>Groep 3: </a:t>
            </a:r>
            <a:r>
              <a:rPr lang="en-US" err="1"/>
              <a:t>Kwakernaak</a:t>
            </a:r>
            <a:r>
              <a:rPr lang="en-US"/>
              <a:t> (taal) </a:t>
            </a:r>
          </a:p>
          <a:p>
            <a:pPr marL="80010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</a:pPr>
            <a:r>
              <a:rPr lang="en-US"/>
              <a:t>Groep 4: Shulman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</a:pPr>
            <a:endParaRPr/>
          </a:p>
        </p:txBody>
      </p:sp>
      <p:sp>
        <p:nvSpPr>
          <p:cNvPr id="3" name="Google Shape;156;p21">
            <a:extLst>
              <a:ext uri="{FF2B5EF4-FFF2-40B4-BE49-F238E27FC236}">
                <a16:creationId xmlns:a16="http://schemas.microsoft.com/office/drawing/2014/main" id="{4C7BD630-F80B-1795-9742-1323FD03F76C}"/>
              </a:ext>
            </a:extLst>
          </p:cNvPr>
          <p:cNvSpPr txBox="1">
            <a:spLocks/>
          </p:cNvSpPr>
          <p:nvPr/>
        </p:nvSpPr>
        <p:spPr>
          <a:xfrm>
            <a:off x="491645" y="3175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algn="l" defTabSz="121913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4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>
                <a:schemeClr val="accent1"/>
              </a:buClr>
              <a:buSzPts val="3600"/>
            </a:pPr>
            <a:r>
              <a:rPr lang="nl-NL"/>
              <a:t>DEP en PDA</a:t>
            </a:r>
            <a:br>
              <a:rPr lang="nl-NL"/>
            </a:br>
            <a:r>
              <a:rPr lang="nl-NL"/>
              <a:t>Werken in expertgroepen</a:t>
            </a:r>
          </a:p>
        </p:txBody>
      </p:sp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75E3C6E4-6B11-6704-8329-B4D84B5BC0FF}"/>
              </a:ext>
            </a:extLst>
          </p:cNvPr>
          <p:cNvSpPr txBox="1">
            <a:spLocks/>
          </p:cNvSpPr>
          <p:nvPr/>
        </p:nvSpPr>
        <p:spPr>
          <a:xfrm>
            <a:off x="548665" y="1638300"/>
            <a:ext cx="10177533" cy="10484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16000" indent="-21600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Font typeface="Cera PRO" panose="00000500000000000000" pitchFamily="50" charset="0"/>
              <a:buChar char="-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8000" indent="-21600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Plus Jakarta Sans" pitchFamily="2" charset="0"/>
              <a:buChar char="′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Plus Jakarta Sans" pitchFamily="2" charset="0"/>
              <a:buChar char="′"/>
              <a:defRPr sz="203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6000" indent="-21600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2000" indent="-21600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Font typeface="Cera PRO" panose="00000500000000000000" pitchFamily="50" charset="0"/>
              <a:buChar char="-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8000" indent="-21600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SzPct val="80000"/>
              <a:buFont typeface="Cera PRO" panose="00000500000000000000" pitchFamily="50" charset="0"/>
              <a:buChar char="▪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219139" rtl="0" eaLnBrk="1" latinLnBrk="0" hangingPunct="1">
              <a:lnSpc>
                <a:spcPct val="107000"/>
              </a:lnSpc>
              <a:spcBef>
                <a:spcPts val="0"/>
              </a:spcBef>
              <a:buClr>
                <a:schemeClr val="tx1"/>
              </a:buClr>
              <a:buSzPct val="25000"/>
              <a:buFont typeface="Plus Jakarta Sans" pitchFamily="2" charset="0"/>
              <a:buChar char="′"/>
              <a:defRPr sz="20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ts val="1440"/>
              <a:buNone/>
            </a:pPr>
            <a:r>
              <a:rPr lang="nl-NL" sz="2000"/>
              <a:t>Bloom of Miller (DEP)</a:t>
            </a:r>
          </a:p>
          <a:p>
            <a:pPr marL="0" indent="0">
              <a:buSzPts val="1440"/>
              <a:buNone/>
            </a:pPr>
            <a:r>
              <a:rPr lang="nl-NL" sz="2000"/>
              <a:t>Miller of OBIT (PDA)</a:t>
            </a:r>
          </a:p>
        </p:txBody>
      </p:sp>
      <p:pic>
        <p:nvPicPr>
          <p:cNvPr id="6" name="Afbeelding 5" descr="Afbeelding met Graphics, grafische vormgeving, patroon, Lettertype&#10;&#10;Automatisch gegenereerde beschrijving">
            <a:extLst>
              <a:ext uri="{FF2B5EF4-FFF2-40B4-BE49-F238E27FC236}">
                <a16:creationId xmlns:a16="http://schemas.microsoft.com/office/drawing/2014/main" id="{381A82CA-09DA-4DBC-DACD-E75686E43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250" y="313984"/>
            <a:ext cx="2115355" cy="2104115"/>
          </a:xfrm>
          <a:prstGeom prst="rect">
            <a:avLst/>
          </a:prstGeom>
        </p:spPr>
      </p:pic>
      <p:pic>
        <p:nvPicPr>
          <p:cNvPr id="5" name="Picture 4" descr="A qr code with a paper crane&#10;&#10;AI-generated content may be incorrect.">
            <a:extLst>
              <a:ext uri="{FF2B5EF4-FFF2-40B4-BE49-F238E27FC236}">
                <a16:creationId xmlns:a16="http://schemas.microsoft.com/office/drawing/2014/main" id="{C10445D9-7AFB-FC81-7F39-B06F7E381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5731" y="4098234"/>
            <a:ext cx="2210874" cy="22108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00B042-D69C-3094-2CE6-A035604E88AC}"/>
              </a:ext>
            </a:extLst>
          </p:cNvPr>
          <p:cNvSpPr txBox="1"/>
          <p:nvPr/>
        </p:nvSpPr>
        <p:spPr>
          <a:xfrm>
            <a:off x="9946255" y="2522986"/>
            <a:ext cx="159762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Wilma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EBC6FE-9235-FBC7-7282-4C8F4A867365}"/>
              </a:ext>
            </a:extLst>
          </p:cNvPr>
          <p:cNvSpPr txBox="1"/>
          <p:nvPr/>
        </p:nvSpPr>
        <p:spPr>
          <a:xfrm>
            <a:off x="9942987" y="6305823"/>
            <a:ext cx="12885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Mirjam</a:t>
            </a:r>
          </a:p>
        </p:txBody>
      </p:sp>
    </p:spTree>
    <p:extLst>
      <p:ext uri="{BB962C8B-B14F-4D97-AF65-F5344CB8AC3E}">
        <p14:creationId xmlns:p14="http://schemas.microsoft.com/office/powerpoint/2010/main" val="55097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589560" y="437617"/>
            <a:ext cx="5279408" cy="1128068"/>
          </a:xfrm>
          <a:prstGeom prst="rect">
            <a:avLst/>
          </a:prstGeom>
          <a:solidFill>
            <a:srgbClr val="F2F2F2"/>
          </a:solidFill>
          <a:ln>
            <a:solidFill>
              <a:schemeClr val="bg1"/>
            </a:solidFill>
          </a:ln>
        </p:spPr>
        <p:txBody>
          <a:bodyPr spcFirstLastPara="1" lIns="91425" tIns="45700" rIns="91425" bIns="45700" anchor="ctr" anchorCtr="0">
            <a:normAutofit/>
          </a:bodyPr>
          <a:lstStyle/>
          <a:p>
            <a:r>
              <a:rPr lang="en-US" sz="4000" err="1"/>
              <a:t>Hulpbronnen</a:t>
            </a:r>
            <a:endParaRPr lang="en-US" sz="4000"/>
          </a:p>
        </p:txBody>
      </p:sp>
      <p:sp>
        <p:nvSpPr>
          <p:cNvPr id="152" name="Google Shape;152;p21"/>
          <p:cNvSpPr txBox="1">
            <a:spLocks noGrp="1"/>
          </p:cNvSpPr>
          <p:nvPr>
            <p:ph idx="1"/>
          </p:nvPr>
        </p:nvSpPr>
        <p:spPr>
          <a:xfrm>
            <a:off x="590719" y="1858280"/>
            <a:ext cx="5492713" cy="4736830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rmAutofit fontScale="77500" lnSpcReduction="20000"/>
          </a:bodyPr>
          <a:lstStyle/>
          <a:p>
            <a:pPr marL="114300" indent="0">
              <a:buNone/>
            </a:pPr>
            <a:r>
              <a:rPr lang="nl-NL" sz="2000">
                <a:ea typeface="+mn-lt"/>
                <a:cs typeface="+mn-lt"/>
                <a:hlinkClick r:id="rId3"/>
              </a:rPr>
              <a:t>Taxonomie van Miller: Het niveau van leerdoelen - Eenmeesterinleren.nl</a:t>
            </a:r>
            <a:endParaRPr lang="en-US"/>
          </a:p>
          <a:p>
            <a:pPr marL="114300" indent="0">
              <a:buNone/>
            </a:pPr>
            <a:endParaRPr lang="nl-NL" sz="2000"/>
          </a:p>
          <a:p>
            <a:pPr marL="114300" indent="0">
              <a:buNone/>
            </a:pPr>
            <a:r>
              <a:rPr lang="nl-NL" sz="2000">
                <a:ea typeface="+mn-lt"/>
                <a:cs typeface="+mn-lt"/>
                <a:hlinkClick r:id="rId4"/>
              </a:rPr>
              <a:t>Taxonomie van Romiszowki: Bepaal het niveau van leerdoelen - Eenmeesterinleren.nl</a:t>
            </a:r>
            <a:endParaRPr lang="nl-NL"/>
          </a:p>
          <a:p>
            <a:pPr marL="114300" indent="0">
              <a:buNone/>
            </a:pPr>
            <a:endParaRPr lang="nl-NL" sz="2000">
              <a:ea typeface="+mn-lt"/>
              <a:cs typeface="+mn-lt"/>
            </a:endParaRPr>
          </a:p>
          <a:p>
            <a:pPr marL="114300" indent="0">
              <a:buNone/>
            </a:pPr>
            <a:r>
              <a:rPr lang="nl-NL" sz="2000">
                <a:ea typeface="+mn-lt"/>
                <a:cs typeface="+mn-lt"/>
                <a:hlinkClick r:id="rId3"/>
              </a:rPr>
              <a:t>Taxonomie van Miller: Het niveau van leerdoelen - Eenmeesterinleren.nl</a:t>
            </a:r>
            <a:endParaRPr lang="nl-NL">
              <a:ea typeface="+mn-lt"/>
              <a:cs typeface="+mn-lt"/>
            </a:endParaRP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nl-NL" sz="2000">
                <a:ea typeface="+mn-lt"/>
                <a:cs typeface="+mn-lt"/>
              </a:rPr>
              <a:t>Blendy.saxion.nl</a:t>
            </a: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nl-NL" sz="2000">
                <a:ea typeface="+mn-lt"/>
                <a:cs typeface="+mn-lt"/>
                <a:hlinkClick r:id="rId5"/>
              </a:rPr>
              <a:t>Download - Ontwerp &amp; Verrijk - Onderwijs Maak Je Samen</a:t>
            </a:r>
            <a:endParaRPr lang="nl-NL" sz="2000" u="sng">
              <a:ea typeface="+mn-lt"/>
              <a:cs typeface="+mn-lt"/>
            </a:endParaRP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nl-NL" sz="2000">
                <a:ea typeface="+mn-lt"/>
                <a:cs typeface="+mn-lt"/>
                <a:hlinkClick r:id="rId6"/>
              </a:rPr>
              <a:t>Taxonomieën in het onderwijs - Deel 2: Bloom - Vernieuwenderwijs</a:t>
            </a:r>
            <a:endParaRPr lang="nl-NL" sz="2000" u="sng">
              <a:cs typeface="Calibri"/>
            </a:endParaRP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nl-NL" sz="2000">
                <a:ea typeface="+mn-lt"/>
                <a:cs typeface="+mn-lt"/>
                <a:hlinkClick r:id="rId7"/>
              </a:rPr>
              <a:t>Taxonomie van Bloom – SLO</a:t>
            </a:r>
            <a:endParaRPr lang="nl-NL" sz="2000">
              <a:ea typeface="+mn-lt"/>
              <a:cs typeface="+mn-lt"/>
            </a:endParaRP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en-US" sz="2000" u="sng">
                <a:solidFill>
                  <a:schemeClr val="hlink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https://maken.wikiwijs.nl/124695/taxonomie</a:t>
            </a:r>
            <a:endParaRPr lang="nl-NL" sz="2000">
              <a:solidFill>
                <a:schemeClr val="hlink"/>
              </a:solidFill>
              <a:cs typeface="Calibri"/>
            </a:endParaRP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en-US" sz="2000">
                <a:solidFill>
                  <a:schemeClr val="hlink"/>
                </a:solidFill>
                <a:ea typeface="+mn-lt"/>
                <a:cs typeface="+mn-lt"/>
                <a:hlinkClick r:id="rId9"/>
              </a:rPr>
              <a:t>Overzicht-taxonomieën.pdf</a:t>
            </a:r>
            <a:endParaRPr lang="en-US" sz="2000" u="sng">
              <a:solidFill>
                <a:schemeClr val="hlink"/>
              </a:solidFill>
              <a:cs typeface="Calibri"/>
            </a:endParaRPr>
          </a:p>
          <a:p>
            <a:pPr marL="215900" indent="-215900">
              <a:spcBef>
                <a:spcPts val="1000"/>
              </a:spcBef>
              <a:buSzPts val="1800"/>
            </a:pPr>
            <a:r>
              <a:rPr lang="nl-NL" sz="2000">
                <a:cs typeface="Calibri"/>
              </a:rPr>
              <a:t>Enz...</a:t>
            </a:r>
          </a:p>
          <a:p>
            <a:pPr marL="0" indent="0">
              <a:buNone/>
            </a:pPr>
            <a:endParaRPr lang="nl-NL" sz="2000"/>
          </a:p>
          <a:p>
            <a:pPr marL="457200" indent="-228600">
              <a:spcBef>
                <a:spcPts val="1000"/>
              </a:spcBef>
              <a:buClr>
                <a:schemeClr val="dk1"/>
              </a:buClr>
              <a:buSzPts val="1800"/>
              <a:buNone/>
            </a:pPr>
            <a:endParaRPr lang="nl-NL" sz="200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640E469-EA43-4897-A2AE-6DEDF617BB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2761" y="581892"/>
            <a:ext cx="2518756" cy="2518756"/>
          </a:xfrm>
          <a:prstGeom prst="rect">
            <a:avLst/>
          </a:prstGeom>
        </p:spPr>
      </p:pic>
      <p:pic>
        <p:nvPicPr>
          <p:cNvPr id="2" name="Afbeelding 2">
            <a:extLst>
              <a:ext uri="{FF2B5EF4-FFF2-40B4-BE49-F238E27FC236}">
                <a16:creationId xmlns:a16="http://schemas.microsoft.com/office/drawing/2014/main" id="{D1D9FA2E-6114-415C-AACC-9CBA32B2EF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9509" y="3707894"/>
            <a:ext cx="2503397" cy="251875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38570BD1-1109-D526-A719-B435AE61B6F3}"/>
              </a:ext>
            </a:extLst>
          </p:cNvPr>
          <p:cNvSpPr txBox="1"/>
          <p:nvPr/>
        </p:nvSpPr>
        <p:spPr>
          <a:xfrm>
            <a:off x="2195474" y="2160395"/>
            <a:ext cx="8899246" cy="41600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97000"/>
              </a:lnSpc>
              <a:spcAft>
                <a:spcPts val="600"/>
              </a:spcAft>
            </a:pPr>
            <a:r>
              <a:rPr lang="nl-NL" sz="1600" b="0"/>
              <a:t> </a:t>
            </a:r>
          </a:p>
          <a:p>
            <a:pPr marL="216000" indent="-216000" defTabSz="1219139">
              <a:lnSpc>
                <a:spcPct val="9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160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FBE102F-9075-F813-D680-C0BC1E84E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filmpjes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EAC324D-4347-F81F-1826-7409E411E359}"/>
              </a:ext>
            </a:extLst>
          </p:cNvPr>
          <p:cNvSpPr txBox="1"/>
          <p:nvPr/>
        </p:nvSpPr>
        <p:spPr>
          <a:xfrm>
            <a:off x="2593347" y="2285821"/>
            <a:ext cx="81035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nl-NL"/>
              <a:t>Schrijf een woord of zinsdeel op dat jou opvalt</a:t>
            </a:r>
          </a:p>
          <a:p>
            <a:pPr marL="457200" indent="-457200">
              <a:buAutoNum type="arabicPeriod"/>
            </a:pPr>
            <a:endParaRPr lang="nl-NL"/>
          </a:p>
          <a:p>
            <a:pPr marL="457200" indent="-457200">
              <a:buAutoNum type="arabicPeriod"/>
            </a:pPr>
            <a:r>
              <a:rPr lang="nl-NL"/>
              <a:t>Welke koppeling aan je eigen praktijk kun je maken?</a:t>
            </a:r>
            <a:endParaRPr lang="en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692D671-6533-5BF3-DA20-27DE5143A821}"/>
              </a:ext>
            </a:extLst>
          </p:cNvPr>
          <p:cNvSpPr txBox="1"/>
          <p:nvPr/>
        </p:nvSpPr>
        <p:spPr>
          <a:xfrm>
            <a:off x="1972329" y="4350264"/>
            <a:ext cx="96600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Let in de komende twee weken op de doelen die gesteld worden:</a:t>
            </a:r>
          </a:p>
          <a:p>
            <a:pPr marL="342900" indent="-342900">
              <a:buFontTx/>
              <a:buChar char="-"/>
            </a:pPr>
            <a:r>
              <a:rPr lang="nl-NL"/>
              <a:t>Herken je onderdelen van een taxonomie</a:t>
            </a:r>
          </a:p>
          <a:p>
            <a:pPr marL="342900" indent="-342900">
              <a:buFontTx/>
              <a:buChar char="-"/>
            </a:pPr>
            <a:r>
              <a:rPr lang="nl-NL"/>
              <a:t>Kennis, vaardigheden, attitude</a:t>
            </a:r>
          </a:p>
          <a:p>
            <a:pPr marL="342900" indent="-342900">
              <a:buFontTx/>
              <a:buChar char="-"/>
            </a:pPr>
            <a:r>
              <a:rPr lang="nl-NL"/>
              <a:t>Welke taxonomie kom je in je eigen onderwijspraktijk tegen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64466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2A33E1C6-0D14-B8D2-D217-99AD88D0F3A1}"/>
              </a:ext>
            </a:extLst>
          </p:cNvPr>
          <p:cNvSpPr txBox="1"/>
          <p:nvPr/>
        </p:nvSpPr>
        <p:spPr>
          <a:xfrm>
            <a:off x="1175658" y="61864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0" u="none" strike="noStrike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Werkvormen carrousel</a:t>
            </a:r>
            <a:r>
              <a:rPr lang="nl-NL" sz="36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en-NL" sz="3600" b="1">
              <a:latin typeface="Aptos" panose="020B00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D8E58CE-5918-8BFB-A4AC-2A2E3DF15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16" y="621032"/>
            <a:ext cx="10949601" cy="530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7D0E831-8D00-4990-2B89-C224A3DFBB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25067" y="1253481"/>
            <a:ext cx="7435921" cy="4649949"/>
          </a:xfrm>
        </p:spPr>
        <p:txBody>
          <a:bodyPr vert="horz" lIns="540000" tIns="1512000" rIns="360000" bIns="10800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nl-NL" sz="2000"/>
              <a:t>   </a:t>
            </a:r>
            <a:r>
              <a:rPr lang="nl-NL" sz="2400" b="1"/>
              <a:t>09.00	workshop ‘taxonomieën’</a:t>
            </a:r>
          </a:p>
          <a:p>
            <a:pPr>
              <a:spcAft>
                <a:spcPts val="600"/>
              </a:spcAft>
            </a:pPr>
            <a:endParaRPr lang="nl-NL" sz="2400" b="1"/>
          </a:p>
          <a:p>
            <a:pPr>
              <a:spcAft>
                <a:spcPts val="600"/>
              </a:spcAft>
            </a:pPr>
            <a:r>
              <a:rPr lang="nl-NL" sz="2400" b="1"/>
              <a:t>   12.00	lunch in de kantine</a:t>
            </a:r>
          </a:p>
          <a:p>
            <a:pPr>
              <a:spcAft>
                <a:spcPts val="600"/>
              </a:spcAft>
            </a:pPr>
            <a:endParaRPr lang="nl-NL" sz="2400" b="1"/>
          </a:p>
          <a:p>
            <a:pPr>
              <a:spcAft>
                <a:spcPts val="600"/>
              </a:spcAft>
            </a:pPr>
            <a:r>
              <a:rPr lang="nl-NL" sz="2400" b="1"/>
              <a:t>   13.00	leerplaats 	PDG 3.11</a:t>
            </a:r>
          </a:p>
          <a:p>
            <a:pPr>
              <a:spcAft>
                <a:spcPts val="600"/>
              </a:spcAft>
            </a:pPr>
            <a:r>
              <a:rPr lang="nl-NL" sz="2400" b="1"/>
              <a:t>                                        DEP/PDA 1.13</a:t>
            </a:r>
          </a:p>
          <a:p>
            <a:pPr>
              <a:spcAft>
                <a:spcPts val="600"/>
              </a:spcAft>
            </a:pPr>
            <a:endParaRPr lang="nl-NL" sz="2400" b="1"/>
          </a:p>
          <a:p>
            <a:pPr>
              <a:spcAft>
                <a:spcPts val="600"/>
              </a:spcAft>
            </a:pPr>
            <a:r>
              <a:rPr lang="nl-NL" sz="2400" b="1"/>
              <a:t>   14.40	oefenplaats met didactisch practicum</a:t>
            </a:r>
          </a:p>
          <a:p>
            <a:pPr>
              <a:spcAft>
                <a:spcPts val="600"/>
              </a:spcAft>
            </a:pPr>
            <a:endParaRPr lang="nl-NL" sz="2400" b="1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3FC7D71-B415-84F2-3A20-51C4CB44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536" y="177658"/>
            <a:ext cx="5972078" cy="677108"/>
          </a:xfrm>
        </p:spPr>
        <p:txBody>
          <a:bodyPr anchor="b">
            <a:normAutofit/>
          </a:bodyPr>
          <a:lstStyle/>
          <a:p>
            <a:r>
              <a:rPr lang="nl-NL"/>
              <a:t>Indeling van de dag</a:t>
            </a:r>
            <a:endParaRPr lang="en-NL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BC78D6-AE8F-A1BB-0F54-25CF29F36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844" y="0"/>
            <a:ext cx="3588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04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De zonsondergang wordt weerspiegeld in een verrekijker die op een tafel bij de zee ligt">
            <a:extLst>
              <a:ext uri="{FF2B5EF4-FFF2-40B4-BE49-F238E27FC236}">
                <a16:creationId xmlns:a16="http://schemas.microsoft.com/office/drawing/2014/main" id="{D586494C-C822-5B35-508A-209992E9F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88" b="31145"/>
          <a:stretch/>
        </p:blipFill>
        <p:spPr>
          <a:xfrm>
            <a:off x="20" y="-1"/>
            <a:ext cx="12193180" cy="3204000"/>
          </a:xfrm>
          <a:prstGeom prst="rect">
            <a:avLst/>
          </a:prstGeom>
          <a:noFill/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5ACE293-4F22-BBDC-2306-259E79C763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32208" y="2223704"/>
            <a:ext cx="8136000" cy="4639612"/>
          </a:xfrm>
        </p:spPr>
        <p:txBody>
          <a:bodyPr vert="horz" lIns="648000" tIns="1512000" rIns="648000" bIns="108000" rtlCol="0" anchor="t">
            <a:noAutofit/>
          </a:bodyPr>
          <a:lstStyle/>
          <a:p>
            <a:pPr marL="368300" indent="-342900">
              <a:lnSpc>
                <a:spcPct val="70000"/>
              </a:lnSpc>
              <a:buFont typeface="Calibri" panose="020B0604020202020204" pitchFamily="34" charset="0"/>
              <a:buChar char="-"/>
            </a:pPr>
            <a:r>
              <a:rPr lang="nl-NL" sz="2400"/>
              <a:t>Wanneer (en hoe?) daag jij jouw leerlingen/studenten  uit in je onderwijs? </a:t>
            </a:r>
            <a:endParaRPr lang="nl-NL" sz="2400" u="sng"/>
          </a:p>
          <a:p>
            <a:pPr marL="25400">
              <a:lnSpc>
                <a:spcPct val="70000"/>
              </a:lnSpc>
            </a:pPr>
            <a:r>
              <a:rPr lang="nl-NL" sz="2000"/>
              <a:t>     (Denk terug aan 3.3 krachtige leeromgeving)</a:t>
            </a:r>
          </a:p>
          <a:p>
            <a:pPr marL="25400">
              <a:lnSpc>
                <a:spcPct val="70000"/>
              </a:lnSpc>
            </a:pPr>
            <a:endParaRPr lang="nl-NL" sz="2000"/>
          </a:p>
          <a:p>
            <a:pPr marL="25400">
              <a:lnSpc>
                <a:spcPct val="70000"/>
              </a:lnSpc>
            </a:pPr>
            <a:endParaRPr lang="nl-NL" sz="2000"/>
          </a:p>
          <a:p>
            <a:pPr marL="368300" indent="-342900">
              <a:lnSpc>
                <a:spcPct val="70000"/>
              </a:lnSpc>
              <a:buFont typeface="Calibri" panose="020B0604020202020204" pitchFamily="34" charset="0"/>
              <a:buChar char="-"/>
            </a:pPr>
            <a:r>
              <a:rPr lang="nl-NL" sz="2400"/>
              <a:t>Welke elementen zie je in het filmpje die betrekking hebben op leren en ontwikkelen? Wat maakt dit een krachtige leeromgeving? </a:t>
            </a:r>
          </a:p>
          <a:p>
            <a:pPr marL="25400">
              <a:lnSpc>
                <a:spcPct val="70000"/>
              </a:lnSpc>
            </a:pPr>
            <a:endParaRPr lang="nl-NL" sz="2400"/>
          </a:p>
          <a:p>
            <a:pPr marL="368300" indent="-342900">
              <a:lnSpc>
                <a:spcPct val="70000"/>
              </a:lnSpc>
              <a:buFont typeface="Calibri" panose="020B0604020202020204" pitchFamily="34" charset="0"/>
              <a:buChar char="-"/>
            </a:pPr>
            <a:r>
              <a:rPr lang="nl-NL" sz="2400"/>
              <a:t>Wat heb je nodig om goede doelen te stellen?</a:t>
            </a:r>
            <a:endParaRPr lang="nl-NL" sz="2000"/>
          </a:p>
          <a:p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D1A1302-4E56-9F33-0C75-36A7BDC837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4960" y="5120640"/>
            <a:ext cx="1569810" cy="1542564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F5282FA-5711-7941-4F80-834E2D7F6B14}"/>
              </a:ext>
            </a:extLst>
          </p:cNvPr>
          <p:cNvSpPr txBox="1"/>
          <p:nvPr/>
        </p:nvSpPr>
        <p:spPr>
          <a:xfrm>
            <a:off x="2855578" y="2453316"/>
            <a:ext cx="2841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Check 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328154-EE5C-0758-12E1-FD2EF1CB3CAF}"/>
              </a:ext>
            </a:extLst>
          </p:cNvPr>
          <p:cNvSpPr txBox="1"/>
          <p:nvPr/>
        </p:nvSpPr>
        <p:spPr>
          <a:xfrm>
            <a:off x="4478531" y="6217120"/>
            <a:ext cx="600027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De Opvolging | NPO Start</a:t>
            </a:r>
            <a:r>
              <a:rPr lang="en-US"/>
              <a:t>   28.42- 32.30</a:t>
            </a:r>
          </a:p>
        </p:txBody>
      </p:sp>
    </p:spTree>
    <p:extLst>
      <p:ext uri="{BB962C8B-B14F-4D97-AF65-F5344CB8AC3E}">
        <p14:creationId xmlns:p14="http://schemas.microsoft.com/office/powerpoint/2010/main" val="30151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342CA60C-B9C6-EEC4-868A-B0A87D07FCE1}"/>
              </a:ext>
            </a:extLst>
          </p:cNvPr>
          <p:cNvSpPr txBox="1"/>
          <p:nvPr/>
        </p:nvSpPr>
        <p:spPr>
          <a:xfrm>
            <a:off x="3982065" y="362388"/>
            <a:ext cx="4968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u="none" strike="noStrike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Leerdoelen</a:t>
            </a:r>
            <a:r>
              <a:rPr lang="en-US" sz="40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​</a:t>
            </a:r>
            <a:endParaRPr lang="nl-NL" sz="4000" b="1">
              <a:latin typeface="Aptos" panose="020B000402020202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C3C3E8F-07B9-6131-36AD-A994FECF8262}"/>
              </a:ext>
            </a:extLst>
          </p:cNvPr>
          <p:cNvSpPr txBox="1"/>
          <p:nvPr/>
        </p:nvSpPr>
        <p:spPr>
          <a:xfrm>
            <a:off x="3886442" y="1355891"/>
            <a:ext cx="7619299" cy="51398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28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Je onderzoekt de verschillende onderdelen van een taxonomie en kunt dat koppelen aan een leerdoel en/of werkvormen en/of vormen van interactie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algn="l" rtl="0" fontAlgn="base"/>
            <a:endParaRPr lang="nl-NL" sz="28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28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Je formuleert op basis van een onderbouwde keuze onderwijsdoelen voor je leerlingen/studenten aan de hand van een taxonomie</a:t>
            </a:r>
            <a:r>
              <a:rPr lang="en-US" sz="28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lang="nl-NL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1600" b="0" i="1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Leeruitkomst A: Verzorgen van onderwijs</a:t>
            </a:r>
            <a:r>
              <a:rPr lang="en-US" sz="16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1600" b="0" i="1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Taak 2: De docent ontwikkelt een onderwijsprogramma</a:t>
            </a:r>
            <a:r>
              <a:rPr lang="nl-NL" sz="16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nl-NL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nl-NL" sz="1600" b="0" i="1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Taak 6: De docent construeert, hanteert en evalueert beoordelingsinstrumenten</a:t>
            </a:r>
            <a:r>
              <a:rPr lang="nl-NL" sz="16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nl-NL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1146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EBA272-1EDD-ABCF-7053-02D51248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19" y="1284513"/>
            <a:ext cx="10692000" cy="250373"/>
          </a:xfrm>
        </p:spPr>
        <p:txBody>
          <a:bodyPr>
            <a:noAutofit/>
          </a:bodyPr>
          <a:lstStyle/>
          <a:p>
            <a:br>
              <a:rPr lang="nl-NL" sz="4000"/>
            </a:br>
            <a:br>
              <a:rPr lang="nl-NL" sz="4000"/>
            </a:br>
            <a:r>
              <a:rPr lang="nl-NL" sz="4000"/>
              <a:t>Wat is een taxonomie?</a:t>
            </a:r>
            <a:endParaRPr lang="en-NL" sz="400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799096-375A-08C9-0315-DACC2A2B53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7" y="2428567"/>
            <a:ext cx="10692000" cy="4168877"/>
          </a:xfrm>
        </p:spPr>
        <p:txBody>
          <a:bodyPr vert="horz" lIns="0" tIns="0" rIns="0" bIns="0" rtlCol="0" anchor="t">
            <a:noAutofit/>
          </a:bodyPr>
          <a:lstStyle/>
          <a:p>
            <a:pPr marL="215900" indent="-215900" algn="l"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Ordenen van </a:t>
            </a:r>
            <a:r>
              <a:rPr lang="nl-NL" sz="3200" b="0" i="0" u="none" strike="noStrike" err="1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niveau's</a:t>
            </a: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 in leren</a:t>
            </a:r>
            <a:endParaRPr lang="nl-NL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15900" indent="-215900" algn="l"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Inhoud, gedrag en </a:t>
            </a:r>
            <a:r>
              <a:rPr lang="nl-NL" sz="32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vaardigheden</a:t>
            </a:r>
            <a:endParaRPr lang="nl-NL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15900" indent="-215900" fontAlgn="base">
              <a:lnSpc>
                <a:spcPct val="100000"/>
              </a:lnSpc>
            </a:pP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Handvat voor het formuleren van </a:t>
            </a:r>
            <a:r>
              <a:rPr lang="nl-NL" sz="32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leerdoelen op het juiste niveau</a:t>
            </a: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, leerresultaten, leerlijnen, </a:t>
            </a:r>
            <a:r>
              <a:rPr lang="nl-NL" sz="3200" b="0" i="0" u="none" strike="noStrike" err="1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toetstermen</a:t>
            </a: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, etc</a:t>
            </a:r>
            <a:r>
              <a:rPr lang="nl-NL" sz="32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. </a:t>
            </a:r>
            <a:endParaRPr lang="nl-NL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15900" indent="-215900">
              <a:lnSpc>
                <a:spcPct val="100000"/>
              </a:lnSpc>
            </a:pP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Geeft inzicht in wat de leerling/student kan en waar de leerling of </a:t>
            </a:r>
            <a:r>
              <a:rPr lang="nl-NL" sz="32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student naar toe werkt.</a:t>
            </a:r>
            <a:endParaRPr lang="nl-NL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15900" indent="-215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3200" b="0" i="0" u="none" strike="noStrike">
                <a:solidFill>
                  <a:srgbClr val="333333"/>
                </a:solidFill>
                <a:effectLst/>
                <a:latin typeface="Calibri"/>
                <a:ea typeface="Calibri"/>
                <a:cs typeface="Calibri"/>
              </a:rPr>
              <a:t>Leerlijn; Handvat voor complexiteit en opbouw in niveau</a:t>
            </a:r>
            <a:r>
              <a:rPr lang="nl-NL" sz="32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marL="342900" lvl="0" indent="-342900">
              <a:lnSpc>
                <a:spcPct val="100000"/>
              </a:lnSpc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nl-NL" sz="3200">
              <a:effectLst/>
              <a:latin typeface="Calibri"/>
              <a:ea typeface="Calibri" panose="020F0502020204030204" pitchFamily="34" charset="0"/>
              <a:cs typeface="Times New Roman"/>
            </a:endParaRPr>
          </a:p>
          <a:p>
            <a:pPr marL="215900" indent="-215900">
              <a:lnSpc>
                <a:spcPct val="100000"/>
              </a:lnSpc>
            </a:pP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7341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accent1"/>
              </a:buClr>
              <a:buSzPts val="3600"/>
            </a:pPr>
            <a:r>
              <a:rPr lang="en-US" err="1"/>
              <a:t>Taxonomie</a:t>
            </a:r>
            <a:r>
              <a:rPr lang="en-US"/>
              <a:t> van Bloom </a:t>
            </a:r>
            <a:endParaRPr lang="en-US">
              <a:ea typeface="Calibri Light"/>
              <a:cs typeface="Calibri Light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DE4E3B5-A6CF-476D-8152-46A610919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A07E75-26AC-9EFD-1524-347BF219D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7" y="228600"/>
            <a:ext cx="11941629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7BCF9D-BEA9-B870-5049-FB7A60A83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8CC58E-0F80-8A28-A4DC-ABBD514B2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916" y="146995"/>
            <a:ext cx="10893086" cy="6564009"/>
          </a:xfrm>
        </p:spPr>
      </p:pic>
    </p:spTree>
    <p:extLst>
      <p:ext uri="{BB962C8B-B14F-4D97-AF65-F5344CB8AC3E}">
        <p14:creationId xmlns:p14="http://schemas.microsoft.com/office/powerpoint/2010/main" val="966635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1500B-FDBC-B3FA-8312-5B8815DFE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5405907" cy="1929384"/>
          </a:xfrm>
        </p:spPr>
        <p:txBody>
          <a:bodyPr anchor="ctr">
            <a:normAutofit/>
          </a:bodyPr>
          <a:lstStyle/>
          <a:p>
            <a:r>
              <a:rPr lang="nl-NL" sz="3600"/>
              <a:t>Taxonomie van Miller</a:t>
            </a:r>
            <a:endParaRPr lang="nl-NL" sz="3600">
              <a:ea typeface="Calibri Light"/>
              <a:cs typeface="Calibri Light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49E6226-1584-664E-D955-AD13C5620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09" y="2569464"/>
            <a:ext cx="5390382" cy="3678936"/>
          </a:xfrm>
          <a:prstGeom prst="rect">
            <a:avLst/>
          </a:prstGeom>
        </p:spPr>
      </p:pic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AD8F78F0-C156-5540-F2F5-2A797DC11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496" y="2761664"/>
            <a:ext cx="5468112" cy="329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73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err="1"/>
              <a:t>Taxonomie</a:t>
            </a:r>
            <a:r>
              <a:rPr lang="en-US"/>
              <a:t> van </a:t>
            </a:r>
            <a:r>
              <a:rPr lang="en-US" err="1"/>
              <a:t>Romiszowski</a:t>
            </a:r>
            <a:endParaRPr err="1"/>
          </a:p>
        </p:txBody>
      </p:sp>
      <p:pic>
        <p:nvPicPr>
          <p:cNvPr id="193" name="Google Shape;193;p27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08258" y="1674687"/>
            <a:ext cx="9137101" cy="4687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978302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4CC1968F-C00E-49BF-A061-15653D425C39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Academie Educatie.potx" id="{7F956D97-8C03-4887-961B-15A75A9EB888}" vid="{30B553F3-C05B-48A3-9D9A-A1D2A6644D1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8" ma:contentTypeDescription="Create a new document." ma:contentTypeScope="" ma:versionID="1b47777d8215796170750489fa13ea4c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71f8fa861c96f5be3672d2914cee755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44ce12-adc8-45fd-b7f3-ce57b2ea230b" xsi:nil="true"/>
    <lcf76f155ced4ddcb4097134ff3c332f xmlns="c5f1d824-bbdd-43e2-8fc2-159d913d6b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7923ED-DED3-4797-944D-EAB7525C29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FCBF50-45AF-415A-B783-E1B24B1889B8}">
  <ds:schemaRefs>
    <ds:schemaRef ds:uri="0e44ce12-adc8-45fd-b7f3-ce57b2ea230b"/>
    <ds:schemaRef ds:uri="c5f1d824-bbdd-43e2-8fc2-159d913d6b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BF80212-7230-40F3-844F-BCB8B63B1C62}">
  <ds:schemaRefs>
    <ds:schemaRef ds:uri="0e44ce12-adc8-45fd-b7f3-ce57b2ea230b"/>
    <ds:schemaRef ds:uri="c5f1d824-bbdd-43e2-8fc2-159d913d6b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TotalTime>0</TotalTime>
  <Words>950</Words>
  <Application>Microsoft Office PowerPoint</Application>
  <PresentationFormat>Breedbeeld</PresentationFormat>
  <Paragraphs>156</Paragraphs>
  <Slides>18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18</vt:i4>
      </vt:variant>
    </vt:vector>
  </HeadingPairs>
  <TitlesOfParts>
    <vt:vector size="33" baseType="lpstr">
      <vt:lpstr>Segoe UI</vt:lpstr>
      <vt:lpstr>Century Gothic</vt:lpstr>
      <vt:lpstr>Calibri Light</vt:lpstr>
      <vt:lpstr>Trebuchet MS</vt:lpstr>
      <vt:lpstr>Aptos</vt:lpstr>
      <vt:lpstr>Plus Jakarta Sans</vt:lpstr>
      <vt:lpstr>Cera PRO</vt:lpstr>
      <vt:lpstr>Arial</vt:lpstr>
      <vt:lpstr>Arial,Sans-Serif</vt:lpstr>
      <vt:lpstr>Wingdings</vt:lpstr>
      <vt:lpstr>Symbol</vt:lpstr>
      <vt:lpstr>Calibri,Sans-Serif</vt:lpstr>
      <vt:lpstr>Calibri</vt:lpstr>
      <vt:lpstr>NHL Stenden Academie Educatie</vt:lpstr>
      <vt:lpstr>Tips</vt:lpstr>
      <vt:lpstr>Module 4.1   Onderwijs voorbereiden   en afsluiten​  Werken met taxonomieën​ ​ ​ </vt:lpstr>
      <vt:lpstr>Indeling van de dag</vt:lpstr>
      <vt:lpstr>PowerPoint-presentatie</vt:lpstr>
      <vt:lpstr>PowerPoint-presentatie</vt:lpstr>
      <vt:lpstr>  Wat is een taxonomie?</vt:lpstr>
      <vt:lpstr>Taxonomie van Bloom </vt:lpstr>
      <vt:lpstr>PowerPoint-presentatie</vt:lpstr>
      <vt:lpstr>Taxonomie van Miller</vt:lpstr>
      <vt:lpstr>Taxonomie van Romiszowski</vt:lpstr>
      <vt:lpstr>Shulman – Table of learning</vt:lpstr>
      <vt:lpstr>PowerPoint-presentatie</vt:lpstr>
      <vt:lpstr>Formuleren van doelen</vt:lpstr>
      <vt:lpstr>Kennis – vaardigheden - attitude</vt:lpstr>
      <vt:lpstr>Opdracht en opbrengsten – Werken in expertgroepen</vt:lpstr>
      <vt:lpstr>PDG Werken in expertgroepen</vt:lpstr>
      <vt:lpstr>Hulpbronnen</vt:lpstr>
      <vt:lpstr>De filmpjes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Bolhuis-Wassens</dc:creator>
  <dc:description/>
  <cp:lastModifiedBy>Wilma van der Schaaf</cp:lastModifiedBy>
  <cp:revision>2</cp:revision>
  <dcterms:created xsi:type="dcterms:W3CDTF">2024-09-11T06:33:32Z</dcterms:created>
  <dcterms:modified xsi:type="dcterms:W3CDTF">2025-02-24T18:07:06Z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