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  <p:sldMasterId id="2147483746" r:id="rId5"/>
  </p:sldMasterIdLst>
  <p:notesMasterIdLst>
    <p:notesMasterId r:id="rId16"/>
  </p:notesMasterIdLst>
  <p:handoutMasterIdLst>
    <p:handoutMasterId r:id="rId17"/>
  </p:handoutMasterIdLst>
  <p:sldIdLst>
    <p:sldId id="257" r:id="rId6"/>
    <p:sldId id="289" r:id="rId7"/>
    <p:sldId id="275" r:id="rId8"/>
    <p:sldId id="290" r:id="rId9"/>
    <p:sldId id="292" r:id="rId10"/>
    <p:sldId id="274" r:id="rId11"/>
    <p:sldId id="282" r:id="rId12"/>
    <p:sldId id="288" r:id="rId13"/>
    <p:sldId id="285" r:id="rId14"/>
    <p:sldId id="293" r:id="rId15"/>
  </p:sldIdLst>
  <p:sldSz cx="12192000" cy="6858000"/>
  <p:notesSz cx="6858000" cy="9144000"/>
  <p:embeddedFontLst>
    <p:embeddedFont>
      <p:font typeface="Cera PRO" panose="00000500000000000000" pitchFamily="2" charset="0"/>
      <p:regular r:id="rId18"/>
      <p:bold r:id="rId19"/>
      <p:italic r:id="rId20"/>
      <p:boldItalic r:id="rId21"/>
    </p:embeddedFont>
    <p:embeddedFont>
      <p:font typeface="Plus Jakarta Sans" panose="020B060402020202020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185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4DA336-8059-018D-03B8-109583C4EA85}" v="212" dt="2025-02-12T13:25:20.065"/>
    <p1510:client id="{AB4C4771-01AA-C534-7BCF-693142E7CD66}" v="23" dt="2025-02-11T08:38:37.424"/>
    <p1510:client id="{ADB6F7ED-F1CB-B16F-9A90-8D67C12F4D2A}" v="1707" dt="2025-02-10T19:04:28.7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7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5.fntdata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D47824BF-8959-46EA-935A-FA704A2268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FC95454-A29B-4A79-B1A1-913602352E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7D90C-24C1-4E50-8AFB-0983413C7629}" type="datetimeFigureOut">
              <a:rPr lang="nl-NL" smtClean="0"/>
              <a:t>26-2-2025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8930068-D1B4-4FBF-9B4A-1DCB8FA6222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EACC4B9-D562-4561-810B-1BB082F739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1C049-A8A0-42D4-BDE1-73C424150D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6341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F54CBE-392D-4216-900D-2E195B5F5D3E}" type="datetimeFigureOut">
              <a:rPr lang="nl-NL" smtClean="0"/>
              <a:t>26-2-2025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05F5E-DB88-4186-B834-DABDFDBB706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9830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N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nl-N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5900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hthoek 39">
            <a:extLst>
              <a:ext uri="{FF2B5EF4-FFF2-40B4-BE49-F238E27FC236}">
                <a16:creationId xmlns:a16="http://schemas.microsoft.com/office/drawing/2014/main" id="{3D2ED8DA-ECDC-C475-23CD-32BC10040C21}"/>
              </a:ext>
            </a:extLst>
          </p:cNvPr>
          <p:cNvSpPr/>
          <p:nvPr userDrawn="1"/>
        </p:nvSpPr>
        <p:spPr>
          <a:xfrm>
            <a:off x="0" y="0"/>
            <a:ext cx="3013200" cy="3902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72762" y="3101153"/>
            <a:ext cx="6859675" cy="1314450"/>
          </a:xfrm>
        </p:spPr>
        <p:txBody>
          <a:bodyPr anchor="t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80E0450-8FD2-E573-1918-051252E744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9219" y="4310267"/>
            <a:ext cx="2181600" cy="2181600"/>
          </a:xfrm>
          <a:prstGeom prst="rect">
            <a:avLst/>
          </a:prstGeom>
        </p:spPr>
      </p:pic>
      <p:sp>
        <p:nvSpPr>
          <p:cNvPr id="11" name="object 7">
            <a:extLst>
              <a:ext uri="{FF2B5EF4-FFF2-40B4-BE49-F238E27FC236}">
                <a16:creationId xmlns:a16="http://schemas.microsoft.com/office/drawing/2014/main" id="{111FC6D4-531B-DB7A-6820-0A0F6C8E3B27}"/>
              </a:ext>
            </a:extLst>
          </p:cNvPr>
          <p:cNvSpPr/>
          <p:nvPr userDrawn="1"/>
        </p:nvSpPr>
        <p:spPr>
          <a:xfrm>
            <a:off x="595468" y="6303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AEE7608-1D66-48E5-E8A8-5CC473C299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86001" y="3160968"/>
            <a:ext cx="1501200" cy="15012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907D472-FCC1-8DB8-0626-1FC20609913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222000" y="0"/>
            <a:ext cx="2970000" cy="29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78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7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272306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2E2DD53E-ABAD-5419-5EDC-15780F0CC9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77" t="37111" b="9075"/>
          <a:stretch/>
        </p:blipFill>
        <p:spPr>
          <a:xfrm>
            <a:off x="0" y="0"/>
            <a:ext cx="12198972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3476" y="961085"/>
            <a:ext cx="9915524" cy="4860000"/>
          </a:xfrm>
          <a:solidFill>
            <a:schemeClr val="accent1"/>
          </a:solidFill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40868585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33878" y="708455"/>
            <a:ext cx="4602621" cy="5436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0321" y="579075"/>
            <a:ext cx="5274391" cy="1202592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20321" y="2160395"/>
            <a:ext cx="5274391" cy="41600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tekst 30">
            <a:extLst>
              <a:ext uri="{FF2B5EF4-FFF2-40B4-BE49-F238E27FC236}">
                <a16:creationId xmlns:a16="http://schemas.microsoft.com/office/drawing/2014/main" id="{4FB33CC8-B1F0-0785-A0FA-78F664ADA77E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6312162" y="5157875"/>
            <a:ext cx="1512000" cy="1512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9" name="Tijdelijke aanduiding voor tekst 30">
            <a:extLst>
              <a:ext uri="{FF2B5EF4-FFF2-40B4-BE49-F238E27FC236}">
                <a16:creationId xmlns:a16="http://schemas.microsoft.com/office/drawing/2014/main" id="{C76B863E-8753-6345-9C06-99E45B9277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939792" y="148675"/>
            <a:ext cx="2102400" cy="21024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39290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1ACD0E30-3B13-C697-8CD0-87C3B11DCC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79914" y="560970"/>
            <a:ext cx="4602621" cy="575944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5856" y="579075"/>
            <a:ext cx="5274391" cy="1202592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5856" y="2160395"/>
            <a:ext cx="5274391" cy="41600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541424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C908BA-2C80-8841-C300-127D94ED3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7599" y="708455"/>
            <a:ext cx="4602621" cy="5436000"/>
          </a:xfrm>
          <a:solidFill>
            <a:schemeClr val="tx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371" y="579075"/>
            <a:ext cx="5274391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3371" y="2160395"/>
            <a:ext cx="5274391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20677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C908BA-2C80-8841-C300-127D94ED3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7599" y="708455"/>
            <a:ext cx="4602621" cy="5436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371" y="579075"/>
            <a:ext cx="5274391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3371" y="2160395"/>
            <a:ext cx="5274391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624442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en f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afbeelding 32">
            <a:extLst>
              <a:ext uri="{FF2B5EF4-FFF2-40B4-BE49-F238E27FC236}">
                <a16:creationId xmlns:a16="http://schemas.microsoft.com/office/drawing/2014/main" id="{B0E6A873-C82A-E51E-3F20-64AFC62FCE8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04006" y="0"/>
            <a:ext cx="4587993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4B094F0A-C7E4-ECF1-B771-93579F791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95474" y="2160395"/>
            <a:ext cx="4926658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tel 8">
            <a:extLst>
              <a:ext uri="{FF2B5EF4-FFF2-40B4-BE49-F238E27FC236}">
                <a16:creationId xmlns:a16="http://schemas.microsoft.com/office/drawing/2014/main" id="{6D21419C-2CBE-6E83-5454-F7496559A5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5473" y="522513"/>
            <a:ext cx="4926658" cy="1408654"/>
          </a:xfrm>
        </p:spPr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595462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1008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13600" y="34296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51432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34290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13250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0AF9132-2407-93BD-19B6-FCC863A2D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131" t="25260"/>
          <a:stretch/>
        </p:blipFill>
        <p:spPr>
          <a:xfrm>
            <a:off x="0" y="0"/>
            <a:ext cx="3779708" cy="410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451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F47514F6-8A8E-C4A0-6D29-8DE3E2DEC7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4803" y="2173384"/>
            <a:ext cx="6377397" cy="2607701"/>
          </a:xfrm>
        </p:spPr>
        <p:txBody>
          <a:bodyPr anchor="ctr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CA412B42-7296-B578-4707-3A5FEA3D71EC}"/>
              </a:ext>
            </a:extLst>
          </p:cNvPr>
          <p:cNvSpPr/>
          <p:nvPr userDrawn="1"/>
        </p:nvSpPr>
        <p:spPr>
          <a:xfrm>
            <a:off x="9714068" y="5541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88217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7840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47840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764800" y="12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1047840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18838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12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45998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78400" y="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17160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34308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50875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achtergrond 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96A48393-DD47-29DC-57E6-994F5C0B68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77" t="37111" b="9075"/>
          <a:stretch/>
        </p:blipFill>
        <p:spPr>
          <a:xfrm>
            <a:off x="0" y="0"/>
            <a:ext cx="12198972" cy="6858000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E727E1BB-F9BA-F8E8-E958-5B684EC262CD}"/>
              </a:ext>
            </a:extLst>
          </p:cNvPr>
          <p:cNvSpPr/>
          <p:nvPr userDrawn="1"/>
        </p:nvSpPr>
        <p:spPr>
          <a:xfrm>
            <a:off x="1133476" y="961085"/>
            <a:ext cx="9915524" cy="48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0803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achtergrond 8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7DE5548F-961A-6A70-5D27-A1D02930DD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3466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5935583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E0DFB45-63A8-99CE-7801-2A65C4A10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42568717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9248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711301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itel">
            <a:extLst>
              <a:ext uri="{FF2B5EF4-FFF2-40B4-BE49-F238E27FC236}">
                <a16:creationId xmlns:a16="http://schemas.microsoft.com/office/drawing/2014/main" id="{9832AF1D-3B01-4FCA-BD0E-9FC69B177B89}"/>
              </a:ext>
            </a:extLst>
          </p:cNvPr>
          <p:cNvSpPr txBox="1"/>
          <p:nvPr userDrawn="1"/>
        </p:nvSpPr>
        <p:spPr>
          <a:xfrm>
            <a:off x="1080002" y="540003"/>
            <a:ext cx="2121117" cy="6154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defTabSz="1177226">
              <a:lnSpc>
                <a:spcPct val="100000"/>
              </a:lnSpc>
              <a:spcBef>
                <a:spcPct val="0"/>
              </a:spcBef>
              <a:buNone/>
              <a:defRPr sz="4000" b="1" cap="none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l-NL" sz="3999">
                <a:latin typeface="Calibri Light" panose="020F0302020204030204" pitchFamily="34" charset="0"/>
                <a:cs typeface="Calibri Light" panose="020F0302020204030204" pitchFamily="34" charset="0"/>
              </a:rPr>
              <a:t>Tips</a:t>
            </a:r>
          </a:p>
        </p:txBody>
      </p:sp>
      <p:grpSp>
        <p:nvGrpSpPr>
          <p:cNvPr id="122" name="Tip Nieuwe dia">
            <a:extLst>
              <a:ext uri="{FF2B5EF4-FFF2-40B4-BE49-F238E27FC236}">
                <a16:creationId xmlns:a16="http://schemas.microsoft.com/office/drawing/2014/main" id="{2F3A47AE-5DF6-4111-8B0C-0399D4275924}"/>
              </a:ext>
            </a:extLst>
          </p:cNvPr>
          <p:cNvGrpSpPr/>
          <p:nvPr userDrawn="1"/>
        </p:nvGrpSpPr>
        <p:grpSpPr>
          <a:xfrm>
            <a:off x="1114089" y="1391510"/>
            <a:ext cx="2304000" cy="2723826"/>
            <a:chOff x="-2545133" y="2057057"/>
            <a:chExt cx="2304000" cy="2723826"/>
          </a:xfrm>
        </p:grpSpPr>
        <p:sp>
          <p:nvSpPr>
            <p:cNvPr id="123" name="Tip tekst">
              <a:extLst>
                <a:ext uri="{FF2B5EF4-FFF2-40B4-BE49-F238E27FC236}">
                  <a16:creationId xmlns:a16="http://schemas.microsoft.com/office/drawing/2014/main" id="{76D67B95-38B3-4D3A-AEA9-4A12D55E48B7}"/>
                </a:ext>
              </a:extLst>
            </p:cNvPr>
            <p:cNvSpPr txBox="1"/>
            <p:nvPr userDrawn="1"/>
          </p:nvSpPr>
          <p:spPr>
            <a:xfrm>
              <a:off x="-2545133" y="2057057"/>
              <a:ext cx="2304000" cy="24237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Nieuwe</a:t>
              </a:r>
              <a:r>
                <a:rPr lang="nl-NL" sz="1050" b="1" baseline="0" noProof="1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dia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het tekstje onder 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het pictogram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Nieuwe dia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Andere indeling voor huidige dia</a:t>
              </a:r>
            </a:p>
            <a:p>
              <a:pPr>
                <a:lnSpc>
                  <a:spcPct val="100000"/>
                </a:lnSpc>
              </a:pPr>
              <a:endParaRPr lang="nl-NL" sz="1050" b="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op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Indeling</a:t>
              </a: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</p:txBody>
        </p:sp>
        <p:pic>
          <p:nvPicPr>
            <p:cNvPr id="124" name="Icon Nieuwe dia">
              <a:extLst>
                <a:ext uri="{FF2B5EF4-FFF2-40B4-BE49-F238E27FC236}">
                  <a16:creationId xmlns:a16="http://schemas.microsoft.com/office/drawing/2014/main" id="{7514B464-40D9-4395-B242-8B1A8E5A6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-2003707" y="2776092"/>
              <a:ext cx="495369" cy="762106"/>
            </a:xfrm>
            <a:prstGeom prst="rect">
              <a:avLst/>
            </a:prstGeom>
          </p:spPr>
        </p:pic>
        <p:sp>
          <p:nvSpPr>
            <p:cNvPr id="125" name="Pijl">
              <a:extLst>
                <a:ext uri="{FF2B5EF4-FFF2-40B4-BE49-F238E27FC236}">
                  <a16:creationId xmlns:a16="http://schemas.microsoft.com/office/drawing/2014/main" id="{764757AD-2B56-4485-A16B-AA17D099C223}"/>
                </a:ext>
              </a:extLst>
            </p:cNvPr>
            <p:cNvSpPr/>
            <p:nvPr userDrawn="1"/>
          </p:nvSpPr>
          <p:spPr>
            <a:xfrm>
              <a:off x="-1498911" y="3213945"/>
              <a:ext cx="606634" cy="181070"/>
            </a:xfrm>
            <a:prstGeom prst="left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100">
                <a:solidFill>
                  <a:schemeClr val="tx1"/>
                </a:solidFill>
              </a:endParaRPr>
            </a:p>
          </p:txBody>
        </p:sp>
        <p:pic>
          <p:nvPicPr>
            <p:cNvPr id="126" name="Icon Indeling">
              <a:extLst>
                <a:ext uri="{FF2B5EF4-FFF2-40B4-BE49-F238E27FC236}">
                  <a16:creationId xmlns:a16="http://schemas.microsoft.com/office/drawing/2014/main" id="{087A846B-EA89-4B54-A854-EC14B13707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-2052470" y="4552251"/>
              <a:ext cx="838317" cy="228632"/>
            </a:xfrm>
            <a:prstGeom prst="rect">
              <a:avLst/>
            </a:prstGeom>
          </p:spPr>
        </p:pic>
        <p:cxnSp>
          <p:nvCxnSpPr>
            <p:cNvPr id="127" name="Lijn">
              <a:extLst>
                <a:ext uri="{FF2B5EF4-FFF2-40B4-BE49-F238E27FC236}">
                  <a16:creationId xmlns:a16="http://schemas.microsoft.com/office/drawing/2014/main" id="{EEEAE59C-FEF7-4ADA-9FDC-3CE8BDF07E7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45133" y="224955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Lijn">
              <a:extLst>
                <a:ext uri="{FF2B5EF4-FFF2-40B4-BE49-F238E27FC236}">
                  <a16:creationId xmlns:a16="http://schemas.microsoft.com/office/drawing/2014/main" id="{DCE5BD24-CCFA-4DB5-A414-B10E7DB9B62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45133" y="4186876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Tip Tekst opmaken">
            <a:extLst>
              <a:ext uri="{FF2B5EF4-FFF2-40B4-BE49-F238E27FC236}">
                <a16:creationId xmlns:a16="http://schemas.microsoft.com/office/drawing/2014/main" id="{72553A87-E6DE-4AC8-ADFF-F96D4DE43FE9}"/>
              </a:ext>
            </a:extLst>
          </p:cNvPr>
          <p:cNvGrpSpPr/>
          <p:nvPr userDrawn="1"/>
        </p:nvGrpSpPr>
        <p:grpSpPr>
          <a:xfrm>
            <a:off x="3908090" y="1391508"/>
            <a:ext cx="2304000" cy="4074985"/>
            <a:chOff x="-2564091" y="1731373"/>
            <a:chExt cx="2304000" cy="4074985"/>
          </a:xfrm>
        </p:grpSpPr>
        <p:sp>
          <p:nvSpPr>
            <p:cNvPr id="130" name="Tip tekst">
              <a:extLst>
                <a:ext uri="{FF2B5EF4-FFF2-40B4-BE49-F238E27FC236}">
                  <a16:creationId xmlns:a16="http://schemas.microsoft.com/office/drawing/2014/main" id="{D7BB2FFC-8DBF-407F-8DB2-3AA87503BAF7}"/>
                </a:ext>
              </a:extLst>
            </p:cNvPr>
            <p:cNvSpPr txBox="1"/>
            <p:nvPr userDrawn="1"/>
          </p:nvSpPr>
          <p:spPr>
            <a:xfrm>
              <a:off x="-2564091" y="1731373"/>
              <a:ext cx="2304000" cy="38779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Tekst opmaken</a:t>
              </a:r>
            </a:p>
            <a:p>
              <a:pPr>
                <a:lnSpc>
                  <a:spcPct val="100000"/>
                </a:lnSpc>
              </a:pPr>
              <a:endParaRPr lang="nl-NL" sz="1050" cap="all" baseline="0" noProof="1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 tekstkaders zijn vijf stijlen ingesteld: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Je kiest een stijl door </a:t>
              </a:r>
              <a:r>
                <a:rPr lang="nl-NL" sz="1050" i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aan het begin van een alinea 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of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te drukken: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Met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kies je de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volgende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stijl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Met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kies je de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vorige</a:t>
              </a: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stijl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Je kunt meerdere ‘sprongen’ tegelijk voor- of achteruit maken als je b.v. van stijl 1 naar stijl 4 wilt gaan. Je drukt dan aan het begin van een alinea meerdere keren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of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1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829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1" i="1" u="none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Tip</a:t>
              </a:r>
              <a:r>
                <a:rPr lang="nl-NL" sz="1050" b="1" i="1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</a:t>
              </a:r>
              <a:r>
                <a:rPr lang="nl-NL" sz="1050" b="0" i="1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 plaats van de Tab-toets kun je ook deze knoppen gebruiken (op de Start-tab):</a:t>
              </a:r>
            </a:p>
          </p:txBody>
        </p:sp>
        <p:pic>
          <p:nvPicPr>
            <p:cNvPr id="131" name="Icon Inspringen">
              <a:extLst>
                <a:ext uri="{FF2B5EF4-FFF2-40B4-BE49-F238E27FC236}">
                  <a16:creationId xmlns:a16="http://schemas.microsoft.com/office/drawing/2014/main" id="{CF43F927-00B0-4D5B-B697-0D4CC3EA58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63475" y="5628215"/>
              <a:ext cx="419158" cy="178143"/>
            </a:xfrm>
            <a:prstGeom prst="rect">
              <a:avLst/>
            </a:prstGeom>
          </p:spPr>
        </p:pic>
        <p:cxnSp>
          <p:nvCxnSpPr>
            <p:cNvPr id="132" name="Lijn">
              <a:extLst>
                <a:ext uri="{FF2B5EF4-FFF2-40B4-BE49-F238E27FC236}">
                  <a16:creationId xmlns:a16="http://schemas.microsoft.com/office/drawing/2014/main" id="{55783685-606D-41B5-B8A6-C63AC95E38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64091" y="1923866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3" name="Screenprint stijlen">
              <a:extLst>
                <a:ext uri="{FF2B5EF4-FFF2-40B4-BE49-F238E27FC236}">
                  <a16:creationId xmlns:a16="http://schemas.microsoft.com/office/drawing/2014/main" id="{86BD6095-FD1D-4D21-8E99-06BCB4E7C8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2426666" y="2262433"/>
              <a:ext cx="1620215" cy="875520"/>
            </a:xfrm>
            <a:prstGeom prst="rect">
              <a:avLst/>
            </a:prstGeom>
          </p:spPr>
        </p:pic>
      </p:grpSp>
      <p:grpSp>
        <p:nvGrpSpPr>
          <p:cNvPr id="134" name="Tip Foto instellen">
            <a:extLst>
              <a:ext uri="{FF2B5EF4-FFF2-40B4-BE49-F238E27FC236}">
                <a16:creationId xmlns:a16="http://schemas.microsoft.com/office/drawing/2014/main" id="{36DEFC1B-2E82-48C4-A6CC-F2001A75A195}"/>
              </a:ext>
            </a:extLst>
          </p:cNvPr>
          <p:cNvGrpSpPr/>
          <p:nvPr userDrawn="1"/>
        </p:nvGrpSpPr>
        <p:grpSpPr>
          <a:xfrm>
            <a:off x="6641622" y="1391508"/>
            <a:ext cx="2304000" cy="5009064"/>
            <a:chOff x="6633481" y="1391507"/>
            <a:chExt cx="2304000" cy="5009064"/>
          </a:xfrm>
        </p:grpSpPr>
        <p:sp>
          <p:nvSpPr>
            <p:cNvPr id="135" name="Tip tekst">
              <a:extLst>
                <a:ext uri="{FF2B5EF4-FFF2-40B4-BE49-F238E27FC236}">
                  <a16:creationId xmlns:a16="http://schemas.microsoft.com/office/drawing/2014/main" id="{DAFF4126-7BC9-40F2-A4AD-0897615BC5FC}"/>
                </a:ext>
              </a:extLst>
            </p:cNvPr>
            <p:cNvSpPr txBox="1"/>
            <p:nvPr userDrawn="1"/>
          </p:nvSpPr>
          <p:spPr>
            <a:xfrm>
              <a:off x="6633481" y="1391507"/>
              <a:ext cx="2304000" cy="50090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algn="l" defTabSz="531979" rtl="0" eaLnBrk="1" latinLnBrk="0" hangingPunct="1">
                <a:lnSpc>
                  <a:spcPct val="100000"/>
                </a:lnSpc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Foto instellen</a:t>
              </a:r>
            </a:p>
            <a:p>
              <a:pPr marL="0" algn="l" defTabSz="531979" rtl="0" eaLnBrk="1" latinLnBrk="0" hangingPunct="1">
                <a:lnSpc>
                  <a:spcPct val="100000"/>
                </a:lnSpc>
              </a:pPr>
              <a:endParaRPr lang="nl-NL" sz="1050" b="0" kern="1200" cap="none" baseline="0" noProof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Een fotokader wordt altijd vanuit het midden van de gekozen foto gevuld. 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Als je een ander gedeelte van de foto wilt zien, gebruik je de functie ‘bijsnijden’: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de foto.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Afbeeldingsopmaak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Bijsnijden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Nu kun je de foto bewegen en daarmee het gewenste deel in beeld schuiven. Ook kun je de foto vergroten/ verkleinen door met de ronde witte greepjes in de hoeken te slepen.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naast het kader om de bijsnijden-functie te verlaten.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 algn="l" defTabSz="531979" rtl="0" eaLnBrk="1" latinLnBrk="0" hangingPunct="1">
                <a:lnSpc>
                  <a:spcPct val="100000"/>
                </a:lnSpc>
                <a:buFont typeface="Calibri" panose="020B0604020202020204" pitchFamily="34" charset="0"/>
                <a:buNone/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Andere foto kiezen</a:t>
              </a:r>
            </a:p>
            <a:p>
              <a:pPr marL="0" indent="0" algn="l" defTabSz="531979" rtl="0" eaLnBrk="1" latinLnBrk="0" hangingPunct="1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kern="1200" cap="none" baseline="0" noProof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Selecteer de foto.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Druk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[Delete]</a:t>
              </a: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Opnieuw instellen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1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Kies een nieuwe foto volgens de aanwijzingen.</a:t>
              </a:r>
            </a:p>
          </p:txBody>
        </p:sp>
        <p:cxnSp>
          <p:nvCxnSpPr>
            <p:cNvPr id="136" name="Lijn">
              <a:extLst>
                <a:ext uri="{FF2B5EF4-FFF2-40B4-BE49-F238E27FC236}">
                  <a16:creationId xmlns:a16="http://schemas.microsoft.com/office/drawing/2014/main" id="{A8E43A82-FA65-4B50-9828-C4740E9E74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633481" y="158400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Lijn">
              <a:extLst>
                <a:ext uri="{FF2B5EF4-FFF2-40B4-BE49-F238E27FC236}">
                  <a16:creationId xmlns:a16="http://schemas.microsoft.com/office/drawing/2014/main" id="{0150E791-AE56-48CE-BD8B-44B868408D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633481" y="5127989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8" name="Icon Bijsnijden" descr="Afbeelding met tafel&#10;&#10;Automatisch gegenereerde beschrijving">
              <a:extLst>
                <a:ext uri="{FF2B5EF4-FFF2-40B4-BE49-F238E27FC236}">
                  <a16:creationId xmlns:a16="http://schemas.microsoft.com/office/drawing/2014/main" id="{4B64F629-3218-474E-A1F5-909319BB8D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6542" y="2948859"/>
              <a:ext cx="562053" cy="724001"/>
            </a:xfrm>
            <a:prstGeom prst="rect">
              <a:avLst/>
            </a:prstGeom>
          </p:spPr>
        </p:pic>
        <p:pic>
          <p:nvPicPr>
            <p:cNvPr id="139" name="Icon Opnieuw instellen">
              <a:extLst>
                <a:ext uri="{FF2B5EF4-FFF2-40B4-BE49-F238E27FC236}">
                  <a16:creationId xmlns:a16="http://schemas.microsoft.com/office/drawing/2014/main" id="{ECEAD7ED-CCA4-47A3-9804-4095FAD53D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2014" y="5743449"/>
              <a:ext cx="1181265" cy="257211"/>
            </a:xfrm>
            <a:prstGeom prst="rect">
              <a:avLst/>
            </a:prstGeom>
          </p:spPr>
        </p:pic>
      </p:grpSp>
      <p:grpSp>
        <p:nvGrpSpPr>
          <p:cNvPr id="140" name="Tip Dia herstellen">
            <a:extLst>
              <a:ext uri="{FF2B5EF4-FFF2-40B4-BE49-F238E27FC236}">
                <a16:creationId xmlns:a16="http://schemas.microsoft.com/office/drawing/2014/main" id="{50F5CC48-804D-426E-8495-1935FB72D7E5}"/>
              </a:ext>
            </a:extLst>
          </p:cNvPr>
          <p:cNvGrpSpPr/>
          <p:nvPr userDrawn="1"/>
        </p:nvGrpSpPr>
        <p:grpSpPr>
          <a:xfrm>
            <a:off x="9375155" y="1391510"/>
            <a:ext cx="2304000" cy="4201150"/>
            <a:chOff x="9375155" y="1391507"/>
            <a:chExt cx="2304000" cy="4201150"/>
          </a:xfrm>
        </p:grpSpPr>
        <p:sp>
          <p:nvSpPr>
            <p:cNvPr id="141" name="Tip tekst">
              <a:extLst>
                <a:ext uri="{FF2B5EF4-FFF2-40B4-BE49-F238E27FC236}">
                  <a16:creationId xmlns:a16="http://schemas.microsoft.com/office/drawing/2014/main" id="{F03604F6-D217-4100-8DC7-447C5DF07B76}"/>
                </a:ext>
              </a:extLst>
            </p:cNvPr>
            <p:cNvSpPr txBox="1"/>
            <p:nvPr userDrawn="1"/>
          </p:nvSpPr>
          <p:spPr>
            <a:xfrm>
              <a:off x="9375155" y="1391507"/>
              <a:ext cx="2304000" cy="42011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Dia herstellen</a:t>
              </a:r>
            </a:p>
            <a:p>
              <a:pPr>
                <a:lnSpc>
                  <a:spcPct val="100000"/>
                </a:lnSpc>
              </a:pPr>
              <a:endParaRPr lang="nl-NL" sz="1050" b="0" cap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Als de dia-elementen niet (meer) op de juiste manier (over elkaar) liggen kun je de dia-indeling herstellen:</a:t>
              </a: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sng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Stap 1:</a:t>
              </a: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Verwijder eerst de bijsnijdingen van foto’s op deze dia (anders raken ze in STAP 2 verloren): </a:t>
              </a:r>
            </a:p>
            <a:p>
              <a:pPr marL="143991" marR="0" lvl="1" indent="-143991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Klik op de foto. </a:t>
              </a:r>
            </a:p>
            <a:p>
              <a:pPr marL="143991" marR="0" lvl="1" indent="-143991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Afbeeldingsopmaak</a:t>
              </a: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: klik op </a:t>
              </a:r>
              <a:r>
                <a:rPr lang="nl-NL" sz="1050" b="1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Afbeeldingen comprimeren</a:t>
              </a: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:</a:t>
              </a: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Selecteer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Bijgesneden gebieden van afbeeldingen verwijderen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en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Standaardresolutie gebruiken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.</a:t>
              </a: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Sluit af met een 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OK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sng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Stap 2: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Opnieuw instellen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cxnSp>
          <p:nvCxnSpPr>
            <p:cNvPr id="142" name="Lijn">
              <a:extLst>
                <a:ext uri="{FF2B5EF4-FFF2-40B4-BE49-F238E27FC236}">
                  <a16:creationId xmlns:a16="http://schemas.microsoft.com/office/drawing/2014/main" id="{ECE3DE52-C3EA-4DC1-B3F9-EEA3DBCEEE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75155" y="158400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3" name="Icon Afbeeldingen comprimeren">
              <a:extLst>
                <a:ext uri="{FF2B5EF4-FFF2-40B4-BE49-F238E27FC236}">
                  <a16:creationId xmlns:a16="http://schemas.microsoft.com/office/drawing/2014/main" id="{242BF795-21CD-4CB0-B783-A5078CF86B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9511434" y="3464874"/>
              <a:ext cx="1705213" cy="228632"/>
            </a:xfrm>
            <a:prstGeom prst="rect">
              <a:avLst/>
            </a:prstGeom>
          </p:spPr>
        </p:pic>
        <p:pic>
          <p:nvPicPr>
            <p:cNvPr id="144" name="Icon Opnieuw instellen">
              <a:extLst>
                <a:ext uri="{FF2B5EF4-FFF2-40B4-BE49-F238E27FC236}">
                  <a16:creationId xmlns:a16="http://schemas.microsoft.com/office/drawing/2014/main" id="{0F159EE5-0DB6-44B4-B1E3-B600765D8F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78170" y="4937066"/>
              <a:ext cx="1181265" cy="257211"/>
            </a:xfrm>
            <a:prstGeom prst="rect">
              <a:avLst/>
            </a:prstGeom>
          </p:spPr>
        </p:pic>
      </p:grpSp>
      <p:sp>
        <p:nvSpPr>
          <p:cNvPr id="145" name="Tijdelijke aanduiding voor datum 1">
            <a:extLst>
              <a:ext uri="{FF2B5EF4-FFF2-40B4-BE49-F238E27FC236}">
                <a16:creationId xmlns:a16="http://schemas.microsoft.com/office/drawing/2014/main" id="{3FFF70E0-9C62-42C0-999D-79C0187433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84432" y="6695008"/>
            <a:ext cx="36000" cy="30777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fld id="{8B37950E-F7D9-49D4-8201-0A96F5749215}" type="datetime4">
              <a:rPr lang="nl-NL" smtClean="0"/>
              <a:t>26 februari 2025</a:t>
            </a:fld>
            <a:endParaRPr lang="nl-NL"/>
          </a:p>
        </p:txBody>
      </p:sp>
      <p:sp>
        <p:nvSpPr>
          <p:cNvPr id="146" name="Tijdelijke aanduiding voor voettekst 2">
            <a:extLst>
              <a:ext uri="{FF2B5EF4-FFF2-40B4-BE49-F238E27FC236}">
                <a16:creationId xmlns:a16="http://schemas.microsoft.com/office/drawing/2014/main" id="{C970C9C0-2814-41BA-938D-B4F9E5E41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84432" y="6695010"/>
            <a:ext cx="36000" cy="90794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r>
              <a:rPr lang="nl-NL"/>
              <a:t>Titel van de presentatie via &gt;Invoegen &gt;Koptekst en voettekst</a:t>
            </a:r>
          </a:p>
        </p:txBody>
      </p:sp>
      <p:sp>
        <p:nvSpPr>
          <p:cNvPr id="147" name="Tijdelijke aanduiding voor dianummer 3">
            <a:extLst>
              <a:ext uri="{FF2B5EF4-FFF2-40B4-BE49-F238E27FC236}">
                <a16:creationId xmlns:a16="http://schemas.microsoft.com/office/drawing/2014/main" id="{0B7FD4F4-2E28-41DA-B738-FB098BA4F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4432" y="6695008"/>
            <a:ext cx="36000" cy="16927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fld id="{B8626174-7854-4699-ADD6-1A80D8049B55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48" name="Titel 4">
            <a:extLst>
              <a:ext uri="{FF2B5EF4-FFF2-40B4-BE49-F238E27FC236}">
                <a16:creationId xmlns:a16="http://schemas.microsoft.com/office/drawing/2014/main" id="{D1AB2F9D-80F5-47D5-B03F-079A6920C3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90" y="-228203"/>
            <a:ext cx="360000" cy="153888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820316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C9532D0-4EC0-0D13-456E-1994F2E730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1129" r="5315" b="46667"/>
          <a:stretch/>
        </p:blipFill>
        <p:spPr>
          <a:xfrm>
            <a:off x="0" y="0"/>
            <a:ext cx="5600699" cy="6858000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4803" y="2173384"/>
            <a:ext cx="6377397" cy="2607701"/>
          </a:xfrm>
        </p:spPr>
        <p:txBody>
          <a:bodyPr anchor="ctr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CA412B42-7296-B578-4707-3A5FEA3D71EC}"/>
              </a:ext>
            </a:extLst>
          </p:cNvPr>
          <p:cNvSpPr/>
          <p:nvPr userDrawn="1"/>
        </p:nvSpPr>
        <p:spPr>
          <a:xfrm>
            <a:off x="9714068" y="5541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47009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000" y="1006475"/>
            <a:ext cx="7876110" cy="4862513"/>
          </a:xfrm>
          <a:solidFill>
            <a:schemeClr val="accent1"/>
          </a:solidFill>
        </p:spPr>
        <p:txBody>
          <a:bodyPr lIns="540000" tIns="1512000" rIns="360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5213" y="4568825"/>
            <a:ext cx="2102400" cy="2102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1" y="1615799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164171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000" y="1006475"/>
            <a:ext cx="7876110" cy="4862513"/>
          </a:xfrm>
          <a:solidFill>
            <a:schemeClr val="tx2"/>
          </a:solidFill>
        </p:spPr>
        <p:txBody>
          <a:bodyPr lIns="540000" tIns="1512000" rIns="360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1" y="1615799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3" name="Tijdelijke aanduiding voor tekst 30">
            <a:extLst>
              <a:ext uri="{FF2B5EF4-FFF2-40B4-BE49-F238E27FC236}">
                <a16:creationId xmlns:a16="http://schemas.microsoft.com/office/drawing/2014/main" id="{6DA164C7-A72E-D18F-522D-4E96389D22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5213" y="4568825"/>
            <a:ext cx="2102400" cy="2102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183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BA2F801-B560-95A6-D2AB-603F2ACDB0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4202982"/>
            <a:ext cx="2160000" cy="2160000"/>
          </a:xfrm>
          <a:prstGeom prst="rect">
            <a:avLst/>
          </a:prstGeom>
        </p:spPr>
      </p:pic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3200" cy="32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2488676"/>
            <a:ext cx="8136000" cy="4369324"/>
          </a:xfrm>
          <a:solidFill>
            <a:schemeClr val="accent1"/>
          </a:solidFill>
        </p:spPr>
        <p:txBody>
          <a:bodyPr lIns="648000" tIns="1512000" rIns="648000" bIns="10800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6771" y="4575204"/>
            <a:ext cx="2088000" cy="20880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3090446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727122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6510A04-718B-3D5A-E557-1A7ADD02C9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4202982"/>
            <a:ext cx="2160000" cy="2160000"/>
          </a:xfrm>
          <a:prstGeom prst="rect">
            <a:avLst/>
          </a:prstGeom>
        </p:spPr>
      </p:pic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3200" cy="32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2488676"/>
            <a:ext cx="8136000" cy="4369324"/>
          </a:xfrm>
          <a:solidFill>
            <a:schemeClr val="tx2"/>
          </a:solidFill>
        </p:spPr>
        <p:txBody>
          <a:bodyPr lIns="648000" tIns="1512000" rIns="648000" bIns="108000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3090446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4" name="Tijdelijke aanduiding voor tekst 30">
            <a:extLst>
              <a:ext uri="{FF2B5EF4-FFF2-40B4-BE49-F238E27FC236}">
                <a16:creationId xmlns:a16="http://schemas.microsoft.com/office/drawing/2014/main" id="{0B380E33-452E-66AA-6887-1507911E2F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6771" y="4575204"/>
            <a:ext cx="2088000" cy="20880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2177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/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370780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6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7454650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wolk, tekst, hemel, water&#10;&#10;Automatisch gegenereerde beschrijving" hidden="1">
            <a:extLst>
              <a:ext uri="{FF2B5EF4-FFF2-40B4-BE49-F238E27FC236}">
                <a16:creationId xmlns:a16="http://schemas.microsoft.com/office/drawing/2014/main" id="{7739904D-03D5-C10D-8808-4D0FE8383C80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jdelijke aanduiding voor titel 1">
            <a:extLst>
              <a:ext uri="{FF2B5EF4-FFF2-40B4-BE49-F238E27FC236}">
                <a16:creationId xmlns:a16="http://schemas.microsoft.com/office/drawing/2014/main" id="{935A2F0B-803E-0E9C-ABC0-EE43198B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10692000" cy="140865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10" name="Tijdelijke aanduiding voor tekst 2">
            <a:extLst>
              <a:ext uri="{FF2B5EF4-FFF2-40B4-BE49-F238E27FC236}">
                <a16:creationId xmlns:a16="http://schemas.microsoft.com/office/drawing/2014/main" id="{DD830C86-F36B-6364-6B04-27CCC58AE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2421649"/>
            <a:ext cx="10692000" cy="38786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 (herhaling vanaf hier)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</p:txBody>
      </p:sp>
    </p:spTree>
    <p:extLst>
      <p:ext uri="{BB962C8B-B14F-4D97-AF65-F5344CB8AC3E}">
        <p14:creationId xmlns:p14="http://schemas.microsoft.com/office/powerpoint/2010/main" val="142727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21" r:id="rId2"/>
    <p:sldLayoutId id="2147483770" r:id="rId3"/>
    <p:sldLayoutId id="2147483723" r:id="rId4"/>
    <p:sldLayoutId id="2147483724" r:id="rId5"/>
    <p:sldLayoutId id="2147483725" r:id="rId6"/>
    <p:sldLayoutId id="2147483726" r:id="rId7"/>
    <p:sldLayoutId id="2147483748" r:id="rId8"/>
    <p:sldLayoutId id="2147483762" r:id="rId9"/>
    <p:sldLayoutId id="2147483763" r:id="rId10"/>
    <p:sldLayoutId id="2147483755" r:id="rId11"/>
    <p:sldLayoutId id="2147483752" r:id="rId12"/>
    <p:sldLayoutId id="2147483771" r:id="rId13"/>
    <p:sldLayoutId id="2147483744" r:id="rId14"/>
    <p:sldLayoutId id="2147483772" r:id="rId15"/>
    <p:sldLayoutId id="2147483764" r:id="rId16"/>
    <p:sldLayoutId id="2147483756" r:id="rId17"/>
    <p:sldLayoutId id="2147483765" r:id="rId18"/>
    <p:sldLayoutId id="2147483766" r:id="rId19"/>
    <p:sldLayoutId id="2147483767" r:id="rId20"/>
    <p:sldLayoutId id="2147483768" r:id="rId21"/>
    <p:sldLayoutId id="2147483769" r:id="rId22"/>
    <p:sldLayoutId id="2147483761" r:id="rId23"/>
    <p:sldLayoutId id="2147483773" r:id="rId24"/>
    <p:sldLayoutId id="2147483662" r:id="rId25"/>
    <p:sldLayoutId id="2147483743" r:id="rId26"/>
    <p:sldLayoutId id="2147483667" r:id="rId27"/>
    <p:sldLayoutId id="2147483774" r:id="rId28"/>
  </p:sldLayoutIdLst>
  <p:txStyles>
    <p:titleStyle>
      <a:lvl1pPr algn="l" defTabSz="1219139" rtl="0" eaLnBrk="1" latinLnBrk="0" hangingPunct="1">
        <a:lnSpc>
          <a:spcPct val="100000"/>
        </a:lnSpc>
        <a:spcBef>
          <a:spcPct val="0"/>
        </a:spcBef>
        <a:buNone/>
        <a:defRPr sz="324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1219139" rtl="0" eaLnBrk="1" latinLnBrk="0" hangingPunct="1">
        <a:lnSpc>
          <a:spcPct val="107000"/>
        </a:lnSpc>
        <a:spcBef>
          <a:spcPts val="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1219139" rtl="0" eaLnBrk="1" latinLnBrk="0" hangingPunct="1">
        <a:lnSpc>
          <a:spcPct val="107000"/>
        </a:lnSpc>
        <a:spcBef>
          <a:spcPts val="0"/>
        </a:spcBef>
        <a:buFont typeface="Cera PRO" panose="00000500000000000000" pitchFamily="50" charset="0"/>
        <a:buChar char="-"/>
        <a:defRPr sz="203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1219139" rtl="0" eaLnBrk="1" latinLnBrk="0" hangingPunct="1">
        <a:lnSpc>
          <a:spcPct val="107000"/>
        </a:lnSpc>
        <a:spcBef>
          <a:spcPts val="0"/>
        </a:spcBef>
        <a:buSzPct val="80000"/>
        <a:buFont typeface="Wingdings" panose="05000000000000000000" pitchFamily="2" charset="2"/>
        <a:buChar char="§"/>
        <a:defRPr sz="203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bg1"/>
        </a:buClr>
        <a:buSzPct val="25000"/>
        <a:buFont typeface="Plus Jakarta Sans" pitchFamily="2" charset="0"/>
        <a:buChar char="′"/>
        <a:defRPr sz="203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bg1"/>
        </a:buClr>
        <a:buSzPct val="25000"/>
        <a:buFont typeface="Plus Jakarta Sans" pitchFamily="2" charset="0"/>
        <a:buChar char="′"/>
        <a:defRPr sz="203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0" indent="-216000" algn="l" defTabSz="1219139" rtl="0" eaLnBrk="1" latinLnBrk="0" hangingPunct="1">
        <a:lnSpc>
          <a:spcPct val="107000"/>
        </a:lnSpc>
        <a:spcBef>
          <a:spcPts val="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6pPr>
      <a:lvl7pPr marL="432000" indent="-216000" algn="l" defTabSz="1219139" rtl="0" eaLnBrk="1" latinLnBrk="0" hangingPunct="1">
        <a:lnSpc>
          <a:spcPct val="107000"/>
        </a:lnSpc>
        <a:spcBef>
          <a:spcPts val="0"/>
        </a:spcBef>
        <a:buFont typeface="Cera PRO" panose="00000500000000000000" pitchFamily="50" charset="0"/>
        <a:buChar char="-"/>
        <a:defRPr sz="2030" kern="1200">
          <a:solidFill>
            <a:schemeClr val="tx1"/>
          </a:solidFill>
          <a:latin typeface="+mn-lt"/>
          <a:ea typeface="+mn-ea"/>
          <a:cs typeface="+mn-cs"/>
        </a:defRPr>
      </a:lvl7pPr>
      <a:lvl8pPr marL="648000" indent="-216000" algn="l" defTabSz="1219139" rtl="0" eaLnBrk="1" latinLnBrk="0" hangingPunct="1">
        <a:lnSpc>
          <a:spcPct val="107000"/>
        </a:lnSpc>
        <a:spcBef>
          <a:spcPts val="0"/>
        </a:spcBef>
        <a:buSzPct val="80000"/>
        <a:buFont typeface="Cera PRO" panose="00000500000000000000" pitchFamily="50" charset="0"/>
        <a:buChar char="▪"/>
        <a:defRPr sz="203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tx1"/>
        </a:buClr>
        <a:buSzPct val="25000"/>
        <a:buFont typeface="Plus Jakarta Sans" pitchFamily="2" charset="0"/>
        <a:buChar char="′"/>
        <a:defRPr sz="20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7526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b="0" kern="1200">
          <a:solidFill>
            <a:schemeClr val="tx2"/>
          </a:solidFill>
          <a:latin typeface="+mn-lt"/>
          <a:ea typeface="+mn-ea"/>
          <a:cs typeface="+mn-cs"/>
        </a:defRPr>
      </a:lvl5pPr>
      <a:lvl6pPr marL="360000" indent="-36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72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08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9B4A5E-DDF6-6DCD-B19A-3970DF8C19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Module 3.3.</a:t>
            </a:r>
            <a:br>
              <a:rPr lang="nl-NL" dirty="0"/>
            </a:br>
            <a:r>
              <a:rPr lang="nl-NL" dirty="0"/>
              <a:t>WORKSHOP</a:t>
            </a:r>
            <a:br>
              <a:rPr lang="nl-NL" dirty="0"/>
            </a:br>
            <a:r>
              <a:rPr lang="nl-NL" dirty="0"/>
              <a:t>Krachtige leeromgeving</a:t>
            </a:r>
          </a:p>
        </p:txBody>
      </p:sp>
    </p:spTree>
    <p:extLst>
      <p:ext uri="{BB962C8B-B14F-4D97-AF65-F5344CB8AC3E}">
        <p14:creationId xmlns:p14="http://schemas.microsoft.com/office/powerpoint/2010/main" val="1691343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6CAB34-8B12-4E51-1BC9-7842D2C4F6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15900" indent="-215900"/>
            <a:endParaRPr lang="en-US"/>
          </a:p>
          <a:p>
            <a:pPr marL="215900" indent="-215900"/>
            <a:r>
              <a:rPr lang="en-US" sz="2000" err="1"/>
              <a:t>Bespreek</a:t>
            </a:r>
            <a:r>
              <a:rPr lang="en-US" sz="2000" dirty="0"/>
              <a:t> in de </a:t>
            </a:r>
            <a:r>
              <a:rPr lang="en-US" sz="2000" err="1"/>
              <a:t>leergroep</a:t>
            </a:r>
            <a:r>
              <a:rPr lang="en-US" sz="2000" dirty="0"/>
              <a:t> je </a:t>
            </a:r>
            <a:r>
              <a:rPr lang="en-US" sz="2000" err="1"/>
              <a:t>ervaringen</a:t>
            </a:r>
            <a:r>
              <a:rPr lang="en-US" sz="2000" dirty="0"/>
              <a:t> in de </a:t>
            </a:r>
            <a:r>
              <a:rPr lang="en-US" sz="2000" err="1"/>
              <a:t>verschillende</a:t>
            </a:r>
            <a:r>
              <a:rPr lang="en-US" sz="2000" dirty="0"/>
              <a:t> </a:t>
            </a:r>
            <a:r>
              <a:rPr lang="en-US" sz="2000" err="1"/>
              <a:t>leeromgevingen</a:t>
            </a:r>
            <a:r>
              <a:rPr lang="en-US" sz="2000"/>
              <a:t>.</a:t>
            </a:r>
            <a:endParaRPr lang="en-US" sz="2000" dirty="0"/>
          </a:p>
          <a:p>
            <a:pPr marL="215900" indent="-215900"/>
            <a:endParaRPr lang="en-US" sz="2000" dirty="0"/>
          </a:p>
          <a:p>
            <a:pPr marL="215900" indent="-215900"/>
            <a:endParaRPr lang="en-US" sz="2000" dirty="0"/>
          </a:p>
          <a:p>
            <a:pPr marL="215900" indent="-215900"/>
            <a:r>
              <a:rPr lang="en-US" sz="2000" dirty="0"/>
              <a:t>Welke </a:t>
            </a:r>
            <a:r>
              <a:rPr lang="en-US" sz="2000" dirty="0" err="1"/>
              <a:t>leeromgeving</a:t>
            </a:r>
            <a:r>
              <a:rPr lang="en-US" sz="2000" dirty="0"/>
              <a:t> sluit </a:t>
            </a:r>
            <a:r>
              <a:rPr lang="en-US" sz="2000" dirty="0" err="1"/>
              <a:t>goed</a:t>
            </a:r>
            <a:r>
              <a:rPr lang="en-US" sz="2000" dirty="0"/>
              <a:t> </a:t>
            </a:r>
            <a:r>
              <a:rPr lang="en-US" sz="2000" dirty="0" err="1"/>
              <a:t>aan</a:t>
            </a:r>
            <a:r>
              <a:rPr lang="en-US" sz="2000" dirty="0"/>
              <a:t> </a:t>
            </a:r>
            <a:r>
              <a:rPr lang="en-US" sz="2000" dirty="0" err="1"/>
              <a:t>bij</a:t>
            </a:r>
            <a:r>
              <a:rPr lang="en-US" sz="2000" dirty="0"/>
              <a:t> het </a:t>
            </a:r>
            <a:r>
              <a:rPr lang="en-US" sz="2000" dirty="0" err="1"/>
              <a:t>leren</a:t>
            </a:r>
            <a:r>
              <a:rPr lang="en-US" sz="2000" dirty="0"/>
              <a:t> in </a:t>
            </a:r>
            <a:r>
              <a:rPr lang="en-US" sz="2000" dirty="0" err="1"/>
              <a:t>jouw</a:t>
            </a:r>
            <a:r>
              <a:rPr lang="en-US" sz="2000" dirty="0"/>
              <a:t> context.</a:t>
            </a:r>
          </a:p>
          <a:p>
            <a:pPr marL="215900" indent="-215900"/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215900" indent="-215900"/>
            <a:r>
              <a:rPr lang="en-US" sz="2000" dirty="0"/>
              <a:t>Wat ga je </a:t>
            </a:r>
            <a:r>
              <a:rPr lang="en-US" sz="2000" dirty="0" err="1"/>
              <a:t>na</a:t>
            </a:r>
            <a:r>
              <a:rPr lang="en-US" sz="2000" dirty="0"/>
              <a:t> de </a:t>
            </a:r>
            <a:r>
              <a:rPr lang="en-US" sz="2000" dirty="0" err="1"/>
              <a:t>voorjaarvakantie</a:t>
            </a:r>
            <a:r>
              <a:rPr lang="en-US" sz="2000" dirty="0"/>
              <a:t> </a:t>
            </a:r>
            <a:r>
              <a:rPr lang="en-US" sz="2000" dirty="0" err="1"/>
              <a:t>gelijk</a:t>
            </a:r>
            <a:r>
              <a:rPr lang="en-US" sz="2000" dirty="0"/>
              <a:t> </a:t>
            </a:r>
            <a:r>
              <a:rPr lang="en-US" sz="2000" dirty="0" err="1"/>
              <a:t>uit</a:t>
            </a:r>
            <a:r>
              <a:rPr lang="en-US" sz="2000" dirty="0"/>
              <a:t> </a:t>
            </a:r>
            <a:r>
              <a:rPr lang="en-US" sz="2000" dirty="0" err="1"/>
              <a:t>proberen</a:t>
            </a:r>
            <a:r>
              <a:rPr lang="en-US" sz="2000" dirty="0"/>
              <a:t>?</a:t>
            </a:r>
          </a:p>
          <a:p>
            <a:pPr marL="215900" indent="-215900"/>
            <a:endParaRPr lang="en-US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D67047-2683-CB58-0A77-8C7882420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In de </a:t>
            </a:r>
            <a:r>
              <a:rPr lang="en-US" sz="3200" dirty="0" err="1"/>
              <a:t>leergroepen</a:t>
            </a:r>
            <a:endParaRPr lang="en-US" dirty="0" err="1"/>
          </a:p>
        </p:txBody>
      </p:sp>
      <p:pic>
        <p:nvPicPr>
          <p:cNvPr id="8" name="Picture Placeholder 7" descr="People seated on tiered chairs in lecture hall, looking at laptops and notes">
            <a:extLst>
              <a:ext uri="{FF2B5EF4-FFF2-40B4-BE49-F238E27FC236}">
                <a16:creationId xmlns:a16="http://schemas.microsoft.com/office/drawing/2014/main" id="{64B77E2E-1E3D-B6D5-7423-380091C6CD5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27678" r="27678"/>
          <a:stretch/>
        </p:blipFill>
        <p:spPr/>
      </p:pic>
    </p:spTree>
    <p:extLst>
      <p:ext uri="{BB962C8B-B14F-4D97-AF65-F5344CB8AC3E}">
        <p14:creationId xmlns:p14="http://schemas.microsoft.com/office/powerpoint/2010/main" val="593483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De zonsondergang wordt weerspiegeld in een verrekijker die op een tafel bij de zee ligt">
            <a:extLst>
              <a:ext uri="{FF2B5EF4-FFF2-40B4-BE49-F238E27FC236}">
                <a16:creationId xmlns:a16="http://schemas.microsoft.com/office/drawing/2014/main" id="{D586494C-C822-5B35-508A-209992E9F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88" b="31145"/>
          <a:stretch/>
        </p:blipFill>
        <p:spPr>
          <a:xfrm>
            <a:off x="20" y="-1"/>
            <a:ext cx="12193180" cy="3204000"/>
          </a:xfrm>
          <a:prstGeom prst="rect">
            <a:avLst/>
          </a:prstGeom>
          <a:noFill/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5ACE293-4F22-BBDC-2306-259E79C763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3203998"/>
            <a:ext cx="8136000" cy="3654001"/>
          </a:xfrm>
        </p:spPr>
        <p:txBody>
          <a:bodyPr vert="horz" lIns="648000" tIns="1512000" rIns="648000" bIns="108000" rtlCol="0" anchor="t">
            <a:noAutofit/>
          </a:bodyPr>
          <a:lstStyle/>
          <a:p>
            <a:r>
              <a:rPr lang="en-US" sz="5400" dirty="0">
                <a:latin typeface="Calibri"/>
                <a:ea typeface="Calibri"/>
                <a:cs typeface="Calibri"/>
              </a:rPr>
              <a:t>TERUG BLIK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D1A1302-4E56-9F33-0C75-36A7BDC837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4960" y="5120640"/>
            <a:ext cx="1569810" cy="154256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762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6F3469C1-E695-B13E-05A1-693AB467B2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480" y="74668"/>
            <a:ext cx="9469120" cy="653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60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342CA60C-B9C6-EEC4-868A-B0A87D07FCE1}"/>
              </a:ext>
            </a:extLst>
          </p:cNvPr>
          <p:cNvSpPr txBox="1"/>
          <p:nvPr/>
        </p:nvSpPr>
        <p:spPr>
          <a:xfrm>
            <a:off x="3881120" y="0"/>
            <a:ext cx="7965440" cy="589251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en-US"/>
          </a:p>
          <a:p>
            <a:endParaRPr lang="en-US" sz="2400">
              <a:effectLst/>
            </a:endParaRPr>
          </a:p>
          <a:p>
            <a:pPr>
              <a:lnSpc>
                <a:spcPct val="200000"/>
              </a:lnSpc>
            </a:pPr>
            <a:r>
              <a:rPr lang="en-US" sz="3200" dirty="0">
                <a:latin typeface="Calibri"/>
                <a:ea typeface="Calibri"/>
                <a:cs typeface="Calibri"/>
              </a:rPr>
              <a:t>WELKE VAN DE BREINPRINCIPES HEB JE AFGELOPEN WEKEN BEWUST INGEZET IN JE ONDERWIJS?</a:t>
            </a:r>
            <a:br>
              <a:rPr lang="en-US" sz="2400" dirty="0">
                <a:effectLst/>
              </a:rPr>
            </a:br>
            <a:br>
              <a:rPr lang="en-US" sz="2400" dirty="0">
                <a:effectLst/>
              </a:rPr>
            </a:br>
            <a:br>
              <a:rPr lang="en-US" sz="2400" dirty="0">
                <a:effectLst/>
              </a:rPr>
            </a:br>
            <a:endParaRPr lang="nl-NL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3A41B7-F2D3-3F47-666D-36B267EEFC11}"/>
              </a:ext>
            </a:extLst>
          </p:cNvPr>
          <p:cNvSpPr txBox="1"/>
          <p:nvPr/>
        </p:nvSpPr>
        <p:spPr>
          <a:xfrm>
            <a:off x="1142517" y="4894296"/>
            <a:ext cx="996063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latin typeface="Calibri"/>
                <a:ea typeface="Calibri"/>
                <a:cs typeface="Calibri"/>
              </a:rPr>
              <a:t>WISSEL JE ERVARINGEN UIT IN 2- OF 3- TALLEN</a:t>
            </a:r>
          </a:p>
        </p:txBody>
      </p:sp>
    </p:spTree>
    <p:extLst>
      <p:ext uri="{BB962C8B-B14F-4D97-AF65-F5344CB8AC3E}">
        <p14:creationId xmlns:p14="http://schemas.microsoft.com/office/powerpoint/2010/main" val="3024920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E8EA9-38FC-FEE0-C362-E34C30CF4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sz="4400" b="0" dirty="0">
                <a:latin typeface="Calibri"/>
                <a:ea typeface="Calibri"/>
                <a:cs typeface="Calibri"/>
              </a:rPr>
              <a:t>De </a:t>
            </a:r>
            <a:r>
              <a:rPr lang="en-US" sz="4400" b="0" err="1">
                <a:latin typeface="Calibri"/>
                <a:ea typeface="Calibri"/>
                <a:cs typeface="Calibri"/>
              </a:rPr>
              <a:t>hoogste</a:t>
            </a:r>
            <a:r>
              <a:rPr lang="en-US" sz="4400" b="0" dirty="0">
                <a:latin typeface="Calibri"/>
                <a:ea typeface="Calibri"/>
                <a:cs typeface="Calibri"/>
              </a:rPr>
              <a:t> kunst van de </a:t>
            </a:r>
            <a:r>
              <a:rPr lang="en-US" sz="4400" b="0" err="1">
                <a:latin typeface="Calibri"/>
                <a:ea typeface="Calibri"/>
                <a:cs typeface="Calibri"/>
              </a:rPr>
              <a:t>leraar</a:t>
            </a:r>
            <a:r>
              <a:rPr lang="en-US" sz="4400" b="0" dirty="0">
                <a:latin typeface="Calibri"/>
                <a:ea typeface="Calibri"/>
                <a:cs typeface="Calibri"/>
              </a:rPr>
              <a:t> is om het </a:t>
            </a:r>
            <a:r>
              <a:rPr lang="en-US" sz="4400" b="0" err="1">
                <a:latin typeface="Calibri"/>
                <a:ea typeface="Calibri"/>
                <a:cs typeface="Calibri"/>
              </a:rPr>
              <a:t>plezier</a:t>
            </a:r>
            <a:r>
              <a:rPr lang="en-US" sz="4400" b="0" dirty="0">
                <a:latin typeface="Calibri"/>
                <a:ea typeface="Calibri"/>
                <a:cs typeface="Calibri"/>
              </a:rPr>
              <a:t> van </a:t>
            </a:r>
            <a:r>
              <a:rPr lang="en-US" sz="4400" b="0" err="1">
                <a:latin typeface="Calibri"/>
                <a:ea typeface="Calibri"/>
                <a:cs typeface="Calibri"/>
              </a:rPr>
              <a:t>creatieve</a:t>
            </a:r>
            <a:r>
              <a:rPr lang="en-US" sz="4400" b="0" dirty="0">
                <a:latin typeface="Calibri"/>
                <a:ea typeface="Calibri"/>
                <a:cs typeface="Calibri"/>
              </a:rPr>
              <a:t> </a:t>
            </a:r>
            <a:r>
              <a:rPr lang="en-US" sz="4400" b="0" err="1">
                <a:latin typeface="Calibri"/>
                <a:ea typeface="Calibri"/>
                <a:cs typeface="Calibri"/>
              </a:rPr>
              <a:t>expressie</a:t>
            </a:r>
            <a:r>
              <a:rPr lang="en-US" sz="4400" b="0" dirty="0">
                <a:latin typeface="Calibri"/>
                <a:ea typeface="Calibri"/>
                <a:cs typeface="Calibri"/>
              </a:rPr>
              <a:t> </a:t>
            </a:r>
            <a:r>
              <a:rPr lang="en-US" sz="4400" b="0" err="1">
                <a:latin typeface="Calibri"/>
                <a:ea typeface="Calibri"/>
                <a:cs typeface="Calibri"/>
              </a:rPr>
              <a:t>en</a:t>
            </a:r>
            <a:r>
              <a:rPr lang="en-US" sz="4400" b="0" dirty="0">
                <a:latin typeface="Calibri"/>
                <a:ea typeface="Calibri"/>
                <a:cs typeface="Calibri"/>
              </a:rPr>
              <a:t> </a:t>
            </a:r>
            <a:r>
              <a:rPr lang="en-US" sz="4400" b="0" err="1">
                <a:latin typeface="Calibri"/>
                <a:ea typeface="Calibri"/>
                <a:cs typeface="Calibri"/>
              </a:rPr>
              <a:t>kennis</a:t>
            </a:r>
            <a:r>
              <a:rPr lang="en-US" sz="4400" b="0" dirty="0">
                <a:latin typeface="Calibri"/>
                <a:ea typeface="Calibri"/>
                <a:cs typeface="Calibri"/>
              </a:rPr>
              <a:t> op de </a:t>
            </a:r>
            <a:r>
              <a:rPr lang="en-US" sz="4400" b="0" err="1">
                <a:latin typeface="Calibri"/>
                <a:ea typeface="Calibri"/>
                <a:cs typeface="Calibri"/>
              </a:rPr>
              <a:t>wekken</a:t>
            </a:r>
            <a:r>
              <a:rPr lang="en-US" sz="4400" b="0" dirty="0">
                <a:latin typeface="Calibri"/>
                <a:ea typeface="Calibri"/>
                <a:cs typeface="Calibri"/>
              </a:rPr>
              <a:t> </a:t>
            </a:r>
            <a:br>
              <a:rPr lang="en-US" sz="9600" dirty="0">
                <a:latin typeface="Calibri"/>
              </a:rPr>
            </a:br>
            <a:r>
              <a:rPr lang="en-US" sz="4400" b="0" dirty="0">
                <a:latin typeface="Calibri"/>
                <a:ea typeface="Calibri"/>
                <a:cs typeface="Calibri"/>
              </a:rPr>
              <a:t>Albert Einstein</a:t>
            </a:r>
            <a:endParaRPr lang="en-US" sz="400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1642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342CA60C-B9C6-EEC4-868A-B0A87D07FCE1}"/>
              </a:ext>
            </a:extLst>
          </p:cNvPr>
          <p:cNvSpPr txBox="1"/>
          <p:nvPr/>
        </p:nvSpPr>
        <p:spPr>
          <a:xfrm>
            <a:off x="3881120" y="0"/>
            <a:ext cx="7965440" cy="71096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en-US"/>
          </a:p>
          <a:p>
            <a:r>
              <a:rPr lang="en-US" dirty="0"/>
              <a:t>DOELEN</a:t>
            </a:r>
          </a:p>
          <a:p>
            <a:endParaRPr lang="nl-NL" dirty="0"/>
          </a:p>
          <a:p>
            <a:r>
              <a:rPr lang="nl-NL" dirty="0"/>
              <a:t>JE KAN......</a:t>
            </a:r>
          </a:p>
          <a:p>
            <a:endParaRPr lang="nl-NL" dirty="0"/>
          </a:p>
          <a:p>
            <a:r>
              <a:rPr lang="nl-NL" dirty="0"/>
              <a:t>Uitleggen wat een krachtige leeromgeving inhoud.</a:t>
            </a:r>
          </a:p>
          <a:p>
            <a:endParaRPr lang="nl-NL" dirty="0"/>
          </a:p>
          <a:p>
            <a:r>
              <a:rPr lang="nl-NL" dirty="0"/>
              <a:t>Verklaren hoe een krachtige leeromgeving effect heeft op leren en motivatie.</a:t>
            </a:r>
          </a:p>
          <a:p>
            <a:endParaRPr lang="nl-NL" dirty="0"/>
          </a:p>
          <a:p>
            <a:r>
              <a:rPr lang="nl-NL" dirty="0"/>
              <a:t>Het verband uitleggen tussen leerprincipes en een krachtige  leeromgeving.</a:t>
            </a:r>
          </a:p>
          <a:p>
            <a:endParaRPr lang="nl-NL"/>
          </a:p>
          <a:p>
            <a:r>
              <a:rPr lang="nl-NL" dirty="0"/>
              <a:t>De krachtige leeromgeving toepassen in je eigen context.</a:t>
            </a:r>
          </a:p>
          <a:p>
            <a:endParaRPr lang="en-US" dirty="0"/>
          </a:p>
          <a:p>
            <a:endParaRPr lang="en-US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146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3946DE-8FC2-FB34-79B0-A7742F8BACD5}"/>
              </a:ext>
            </a:extLst>
          </p:cNvPr>
          <p:cNvSpPr txBox="1"/>
          <p:nvPr/>
        </p:nvSpPr>
        <p:spPr>
          <a:xfrm>
            <a:off x="3902297" y="1379497"/>
            <a:ext cx="7201928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l-NL" dirty="0"/>
          </a:p>
          <a:p>
            <a:r>
              <a:rPr lang="nl-NL" dirty="0"/>
              <a:t>Een krachtige leeromgeving is een leeromgeving die zo is ingericht dat het leerproces bevorderd wordt. </a:t>
            </a:r>
            <a:endParaRPr lang="en-US" dirty="0"/>
          </a:p>
          <a:p>
            <a:r>
              <a:rPr lang="nl-NL" dirty="0"/>
              <a:t>Het niet alleen gaat om kennisverwerving, maar ook om het ontwikkelen van vaardigheden:</a:t>
            </a:r>
          </a:p>
          <a:p>
            <a:pPr marL="342900" indent="-342900">
              <a:buFont typeface="Arial"/>
              <a:buChar char="•"/>
            </a:pPr>
            <a:r>
              <a:rPr lang="nl-NL" dirty="0"/>
              <a:t>Kritisch denken</a:t>
            </a:r>
          </a:p>
          <a:p>
            <a:pPr marL="342900" indent="-342900">
              <a:buFont typeface="Arial"/>
              <a:buChar char="•"/>
            </a:pPr>
            <a:r>
              <a:rPr lang="nl-NL" dirty="0"/>
              <a:t>Samenwerken</a:t>
            </a:r>
          </a:p>
          <a:p>
            <a:pPr marL="342900" indent="-342900">
              <a:buFont typeface="Arial"/>
              <a:buChar char="•"/>
            </a:pPr>
            <a:r>
              <a:rPr lang="nl-NL" dirty="0"/>
              <a:t>Zelfregulatie</a:t>
            </a:r>
          </a:p>
          <a:p>
            <a:r>
              <a:rPr lang="nl-NL" dirty="0"/>
              <a:t>   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815DE8-F630-DF74-C2AE-69F84C0D5CFB}"/>
              </a:ext>
            </a:extLst>
          </p:cNvPr>
          <p:cNvSpPr txBox="1"/>
          <p:nvPr/>
        </p:nvSpPr>
        <p:spPr>
          <a:xfrm>
            <a:off x="3936738" y="941804"/>
            <a:ext cx="704746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KRACHTIGE LEEROMGEVING</a:t>
            </a:r>
          </a:p>
        </p:txBody>
      </p:sp>
    </p:spTree>
    <p:extLst>
      <p:ext uri="{BB962C8B-B14F-4D97-AF65-F5344CB8AC3E}">
        <p14:creationId xmlns:p14="http://schemas.microsoft.com/office/powerpoint/2010/main" val="146161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81B195-B9B9-4071-5AF6-1BBA24517A82}"/>
              </a:ext>
            </a:extLst>
          </p:cNvPr>
          <p:cNvSpPr txBox="1"/>
          <p:nvPr/>
        </p:nvSpPr>
        <p:spPr>
          <a:xfrm>
            <a:off x="2434183" y="725483"/>
            <a:ext cx="8859792" cy="42780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err="1"/>
              <a:t>Kenmerken</a:t>
            </a:r>
            <a:r>
              <a:rPr lang="en-US" sz="3200" dirty="0"/>
              <a:t> van </a:t>
            </a:r>
            <a:r>
              <a:rPr lang="en-US" sz="3200" err="1"/>
              <a:t>een</a:t>
            </a:r>
            <a:r>
              <a:rPr lang="en-US" sz="3200" dirty="0"/>
              <a:t> </a:t>
            </a:r>
            <a:r>
              <a:rPr lang="en-US" sz="3200" err="1"/>
              <a:t>krachtige</a:t>
            </a:r>
            <a:r>
              <a:rPr lang="en-US" sz="3200" dirty="0"/>
              <a:t> </a:t>
            </a:r>
            <a:r>
              <a:rPr lang="en-US" sz="3200" err="1"/>
              <a:t>leeromgeving</a:t>
            </a:r>
            <a:endParaRPr lang="en-US" sz="3200" dirty="0" err="1"/>
          </a:p>
          <a:p>
            <a:endParaRPr lang="en-US" dirty="0"/>
          </a:p>
          <a:p>
            <a:pPr marL="457200" indent="-457200">
              <a:buAutoNum type="arabicPeriod"/>
            </a:pPr>
            <a:r>
              <a:rPr lang="en-US" dirty="0" err="1"/>
              <a:t>Actief</a:t>
            </a:r>
            <a:r>
              <a:rPr lang="en-US" dirty="0"/>
              <a:t> </a:t>
            </a:r>
            <a:r>
              <a:rPr lang="en-US" dirty="0" err="1"/>
              <a:t>leren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 err="1"/>
              <a:t>Betekenisvolle</a:t>
            </a:r>
            <a:r>
              <a:rPr lang="en-US" dirty="0"/>
              <a:t> context</a:t>
            </a:r>
          </a:p>
          <a:p>
            <a:pPr marL="457200" indent="-457200">
              <a:buAutoNum type="arabicPeriod"/>
            </a:pPr>
            <a:r>
              <a:rPr lang="en-US" dirty="0" err="1"/>
              <a:t>Samenwerkend</a:t>
            </a:r>
            <a:r>
              <a:rPr lang="en-US" dirty="0"/>
              <a:t> </a:t>
            </a:r>
            <a:r>
              <a:rPr lang="en-US" dirty="0" err="1"/>
              <a:t>leren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err="1"/>
              <a:t>Zelfregulerend</a:t>
            </a:r>
            <a:r>
              <a:rPr lang="en-US" dirty="0"/>
              <a:t> </a:t>
            </a:r>
            <a:r>
              <a:rPr lang="en-US" err="1"/>
              <a:t>leren</a:t>
            </a:r>
            <a:endParaRPr lang="en-US"/>
          </a:p>
          <a:p>
            <a:pPr marL="457200" indent="-457200">
              <a:buAutoNum type="arabicPeriod"/>
            </a:pPr>
            <a:r>
              <a:rPr lang="en-US" err="1"/>
              <a:t>Ondersteuning</a:t>
            </a:r>
            <a:r>
              <a:rPr lang="en-US" dirty="0"/>
              <a:t> </a:t>
            </a:r>
            <a:r>
              <a:rPr lang="en-US" err="1"/>
              <a:t>en</a:t>
            </a:r>
            <a:r>
              <a:rPr lang="en-US" dirty="0"/>
              <a:t> </a:t>
            </a:r>
            <a:r>
              <a:rPr lang="en-US" err="1"/>
              <a:t>begeleiding</a:t>
            </a:r>
            <a:endParaRPr lang="en-US" dirty="0" err="1"/>
          </a:p>
          <a:p>
            <a:pPr marL="457200" indent="-457200">
              <a:buAutoNum type="arabicPeriod"/>
            </a:pPr>
            <a:r>
              <a:rPr lang="en-US" err="1"/>
              <a:t>Veilig</a:t>
            </a:r>
            <a:r>
              <a:rPr lang="en-US" dirty="0"/>
              <a:t> </a:t>
            </a:r>
            <a:r>
              <a:rPr lang="en-US" err="1"/>
              <a:t>en</a:t>
            </a:r>
            <a:r>
              <a:rPr lang="en-US" dirty="0"/>
              <a:t> </a:t>
            </a:r>
            <a:r>
              <a:rPr lang="en-US" err="1"/>
              <a:t>stimulerende</a:t>
            </a:r>
            <a:r>
              <a:rPr lang="en-US" dirty="0"/>
              <a:t> </a:t>
            </a:r>
            <a:r>
              <a:rPr lang="en-US" err="1"/>
              <a:t>omgeving</a:t>
            </a:r>
            <a:endParaRPr lang="en-US" dirty="0" err="1"/>
          </a:p>
          <a:p>
            <a:pPr marL="457200" indent="-457200">
              <a:buAutoNum type="arabicPeriod"/>
            </a:pPr>
            <a:r>
              <a:rPr lang="en-US" err="1"/>
              <a:t>Variatie</a:t>
            </a:r>
            <a:r>
              <a:rPr lang="en-US" dirty="0"/>
              <a:t> in </a:t>
            </a:r>
            <a:r>
              <a:rPr lang="en-US" err="1"/>
              <a:t>werkvormen</a:t>
            </a:r>
            <a:r>
              <a:rPr lang="en-US" dirty="0"/>
              <a:t> </a:t>
            </a:r>
            <a:r>
              <a:rPr lang="en-US" err="1"/>
              <a:t>en</a:t>
            </a:r>
            <a:r>
              <a:rPr lang="en-US" dirty="0"/>
              <a:t> </a:t>
            </a:r>
            <a:r>
              <a:rPr lang="en-US" err="1"/>
              <a:t>materialen</a:t>
            </a:r>
            <a:endParaRPr lang="en-US" dirty="0" err="1"/>
          </a:p>
          <a:p>
            <a:pPr marL="457200" indent="-457200">
              <a:buAutoNum type="arabicPeriod"/>
            </a:pPr>
            <a:r>
              <a:rPr lang="en-US" dirty="0" err="1"/>
              <a:t>Doelgericht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reflectief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78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8570BD1-1109-D526-A719-B435AE61B6F3}"/>
              </a:ext>
            </a:extLst>
          </p:cNvPr>
          <p:cNvSpPr txBox="1"/>
          <p:nvPr/>
        </p:nvSpPr>
        <p:spPr>
          <a:xfrm>
            <a:off x="2195474" y="2160395"/>
            <a:ext cx="8899246" cy="41600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defTabSz="1219139">
              <a:lnSpc>
                <a:spcPct val="97000"/>
              </a:lnSpc>
              <a:spcAft>
                <a:spcPts val="600"/>
              </a:spcAft>
            </a:pPr>
            <a:r>
              <a:rPr lang="nl-NL" sz="1600" b="0"/>
              <a:t> </a:t>
            </a:r>
          </a:p>
          <a:p>
            <a:pPr marL="216000" indent="-216000" defTabSz="1219139">
              <a:lnSpc>
                <a:spcPct val="9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l-NL" sz="160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FBE102F-9075-F813-D680-C0BC1E84E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473" y="522513"/>
            <a:ext cx="8602793" cy="626061"/>
          </a:xfrm>
        </p:spPr>
        <p:txBody>
          <a:bodyPr/>
          <a:lstStyle/>
          <a:p>
            <a:r>
              <a:rPr lang="nl-NL" sz="3200" dirty="0"/>
              <a:t>CIRCUIT van LEEROMGEVINGEN</a:t>
            </a:r>
            <a:endParaRPr lang="nl-NL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9BFB9A-DD92-23D2-BAD3-A5C7326E89CF}"/>
              </a:ext>
            </a:extLst>
          </p:cNvPr>
          <p:cNvSpPr txBox="1"/>
          <p:nvPr/>
        </p:nvSpPr>
        <p:spPr>
          <a:xfrm>
            <a:off x="2362086" y="1415205"/>
            <a:ext cx="7819766" cy="57554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/>
              <a:t>09.15 - 10.15</a:t>
            </a:r>
          </a:p>
          <a:p>
            <a:r>
              <a:rPr lang="en-US" dirty="0"/>
              <a:t>PROEFJES                                     </a:t>
            </a:r>
          </a:p>
          <a:p>
            <a:r>
              <a:rPr lang="en-US"/>
              <a:t>ESCAPE ROOM                            </a:t>
            </a:r>
          </a:p>
          <a:p>
            <a:r>
              <a:rPr lang="en-US" dirty="0"/>
              <a:t>BEE BOTS                                     </a:t>
            </a:r>
          </a:p>
          <a:p>
            <a:r>
              <a:rPr lang="en-US" dirty="0"/>
              <a:t>BEWEGEND LEREN                     </a:t>
            </a:r>
          </a:p>
          <a:p>
            <a:endParaRPr lang="en-US" dirty="0"/>
          </a:p>
          <a:p>
            <a:r>
              <a:rPr lang="en-US" sz="2000" b="1" dirty="0"/>
              <a:t>10.15-10.45 PAUZE</a:t>
            </a:r>
            <a:endParaRPr lang="en-US" b="1" dirty="0"/>
          </a:p>
          <a:p>
            <a:r>
              <a:rPr lang="en-US" sz="2000" dirty="0"/>
              <a:t>PROEFJES                                     </a:t>
            </a:r>
            <a:endParaRPr lang="en-US" dirty="0"/>
          </a:p>
          <a:p>
            <a:r>
              <a:rPr lang="en-US" sz="2000" dirty="0"/>
              <a:t>ESCAPE ROOM                            </a:t>
            </a:r>
          </a:p>
          <a:p>
            <a:r>
              <a:rPr lang="en-US" sz="2000" dirty="0"/>
              <a:t>BEE BOTS                                     </a:t>
            </a:r>
          </a:p>
          <a:p>
            <a:r>
              <a:rPr lang="en-US" sz="2000" dirty="0"/>
              <a:t>BEWEGEND LEREN</a:t>
            </a:r>
          </a:p>
          <a:p>
            <a:r>
              <a:rPr lang="en-US" sz="2000" dirty="0"/>
              <a:t>                     </a:t>
            </a:r>
            <a:endParaRPr lang="en-US"/>
          </a:p>
          <a:p>
            <a:r>
              <a:rPr lang="en-US" sz="2000" b="1" dirty="0"/>
              <a:t>11.45 IN LEERGROEPEN</a:t>
            </a:r>
          </a:p>
          <a:p>
            <a:endParaRPr lang="en-US" sz="2000" b="1" dirty="0"/>
          </a:p>
          <a:p>
            <a:r>
              <a:rPr lang="en-US" sz="2000" b="1" dirty="0"/>
              <a:t>12.00 LUNCH PAUZE</a:t>
            </a:r>
            <a:endParaRPr lang="en-US" b="1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466273"/>
      </p:ext>
    </p:extLst>
  </p:cSld>
  <p:clrMapOvr>
    <a:masterClrMapping/>
  </p:clrMapOvr>
</p:sld>
</file>

<file path=ppt/theme/theme1.xml><?xml version="1.0" encoding="utf-8"?>
<a:theme xmlns:a="http://schemas.openxmlformats.org/drawingml/2006/main" name="NHL Stenden Academie Educatie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HL Stenden Academie Educatie.potx" id="{7F956D97-8C03-4887-961B-15A75A9EB888}" vid="{4CC1968F-C00E-49BF-A061-15653D425C39}"/>
    </a:ext>
  </a:extLst>
</a:theme>
</file>

<file path=ppt/theme/theme2.xml><?xml version="1.0" encoding="utf-8"?>
<a:theme xmlns:a="http://schemas.openxmlformats.org/drawingml/2006/main" name="Tips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HL Stenden Academie Educatie.potx" id="{7F956D97-8C03-4887-961B-15A75A9EB888}" vid="{30B553F3-C05B-48A3-9D9A-A1D2A6644D1D}"/>
    </a:ext>
  </a:extLst>
</a:theme>
</file>

<file path=ppt/theme/theme3.xml><?xml version="1.0" encoding="utf-8"?>
<a:theme xmlns:a="http://schemas.openxmlformats.org/drawingml/2006/main" name="Office Theme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e44ce12-adc8-45fd-b7f3-ce57b2ea230b" xsi:nil="true"/>
    <lcf76f155ced4ddcb4097134ff3c332f xmlns="c5f1d824-bbdd-43e2-8fc2-159d913d6b41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D574A56817D846B40E6BBB8F086ED4" ma:contentTypeVersion="18" ma:contentTypeDescription="Create a new document." ma:contentTypeScope="" ma:versionID="1b47777d8215796170750489fa13ea4c">
  <xsd:schema xmlns:xsd="http://www.w3.org/2001/XMLSchema" xmlns:xs="http://www.w3.org/2001/XMLSchema" xmlns:p="http://schemas.microsoft.com/office/2006/metadata/properties" xmlns:ns2="c5f1d824-bbdd-43e2-8fc2-159d913d6b41" xmlns:ns3="0e44ce12-adc8-45fd-b7f3-ce57b2ea230b" targetNamespace="http://schemas.microsoft.com/office/2006/metadata/properties" ma:root="true" ma:fieldsID="671f8fa861c96f5be3672d2914cee755" ns2:_="" ns3:_="">
    <xsd:import namespace="c5f1d824-bbdd-43e2-8fc2-159d913d6b41"/>
    <xsd:import namespace="0e44ce12-adc8-45fd-b7f3-ce57b2ea23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f1d824-bbdd-43e2-8fc2-159d913d6b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02e4e3a-1431-4321-a2fb-937b74f002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44ce12-adc8-45fd-b7f3-ce57b2ea230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56754f8-4fac-46c0-8680-7e287a74b84c}" ma:internalName="TaxCatchAll" ma:showField="CatchAllData" ma:web="0e44ce12-adc8-45fd-b7f3-ce57b2ea23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F80212-7230-40F3-844F-BCB8B63B1C62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  <ds:schemaRef ds:uri="c5f1d824-bbdd-43e2-8fc2-159d913d6b41"/>
    <ds:schemaRef ds:uri="http://schemas.microsoft.com/office/2006/metadata/properties"/>
    <ds:schemaRef ds:uri="0e44ce12-adc8-45fd-b7f3-ce57b2ea230b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B2ECDB3A-B97C-494A-AFDA-594E7A7ED9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f1d824-bbdd-43e2-8fc2-159d913d6b41"/>
    <ds:schemaRef ds:uri="0e44ce12-adc8-45fd-b7f3-ce57b2ea23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37923ED-DED3-4797-944D-EAB7525C296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NHL Stenden Academie Educatie</Template>
  <TotalTime>0</TotalTime>
  <Words>232</Words>
  <Application>Microsoft Office PowerPoint</Application>
  <PresentationFormat>Breedbeeld</PresentationFormat>
  <Paragraphs>66</Paragraphs>
  <Slides>10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10</vt:i4>
      </vt:variant>
    </vt:vector>
  </HeadingPairs>
  <TitlesOfParts>
    <vt:vector size="18" baseType="lpstr">
      <vt:lpstr>Wingdings</vt:lpstr>
      <vt:lpstr>Cera PRO</vt:lpstr>
      <vt:lpstr>Calibri Light</vt:lpstr>
      <vt:lpstr>Plus Jakarta Sans</vt:lpstr>
      <vt:lpstr>Arial</vt:lpstr>
      <vt:lpstr>Calibri</vt:lpstr>
      <vt:lpstr>NHL Stenden Academie Educatie</vt:lpstr>
      <vt:lpstr>Tips</vt:lpstr>
      <vt:lpstr>Module 3.3. WORKSHOP Krachtige leeromgeving</vt:lpstr>
      <vt:lpstr>PowerPoint-presentatie</vt:lpstr>
      <vt:lpstr>PowerPoint-presentatie</vt:lpstr>
      <vt:lpstr>PowerPoint-presentatie</vt:lpstr>
      <vt:lpstr>De hoogste kunst van de leraar is om het plezier van creatieve expressie en kennis op de wekken  Albert Einstein</vt:lpstr>
      <vt:lpstr>PowerPoint-presentatie</vt:lpstr>
      <vt:lpstr>PowerPoint-presentatie</vt:lpstr>
      <vt:lpstr>PowerPoint-presentatie</vt:lpstr>
      <vt:lpstr>CIRCUIT van LEEROMGEVINGEN</vt:lpstr>
      <vt:lpstr>In de leergroepen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Esther Bolhuis-Wassens</dc:creator>
  <dc:description/>
  <cp:lastModifiedBy>Mirjam van der Klei</cp:lastModifiedBy>
  <cp:revision>329</cp:revision>
  <dcterms:created xsi:type="dcterms:W3CDTF">2024-09-11T06:33:32Z</dcterms:created>
  <dcterms:modified xsi:type="dcterms:W3CDTF">2025-02-26T08:47:50Z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0x010100C4D574A56817D846B40E6BBB8F086ED4</vt:lpwstr>
  </property>
  <property fmtid="{D5CDD505-2E9C-101B-9397-08002B2CF9AE}" pid="3" name="MediaServiceImageTags">
    <vt:lpwstr/>
  </property>
</Properties>
</file>